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2" r:id="rId21"/>
    <p:sldId id="283" r:id="rId22"/>
    <p:sldId id="285" r:id="rId23"/>
    <p:sldId id="284" r:id="rId24"/>
    <p:sldId id="286" r:id="rId25"/>
    <p:sldId id="279" r:id="rId2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1" d="100"/>
          <a:sy n="51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88B9F6-91F5-4EE7-A206-52A05863B2A3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226EC8EA-D2ED-4726-A762-EB2FFE73A944}">
      <dgm:prSet phldrT="[Text]" custT="1"/>
      <dgm:spPr/>
      <dgm:t>
        <a:bodyPr/>
        <a:lstStyle/>
        <a:p>
          <a:pPr algn="ctr" rtl="1"/>
          <a:r>
            <a:rPr lang="fa-IR" sz="4800" b="1" dirty="0">
              <a:cs typeface="B Mitra" pitchFamily="2" charset="-78"/>
            </a:rPr>
            <a:t>موضوع</a:t>
          </a:r>
          <a:endParaRPr lang="fa-IR" sz="2800" b="1" dirty="0">
            <a:cs typeface="B Mitra" pitchFamily="2" charset="-78"/>
          </a:endParaRPr>
        </a:p>
        <a:p>
          <a:pPr algn="ctr" rtl="1"/>
          <a:r>
            <a:rPr lang="fa-IR" sz="2800" dirty="0">
              <a:cs typeface="B Mitra" pitchFamily="2" charset="-78"/>
            </a:rPr>
            <a:t>مسئولیت اداره خانواده</a:t>
          </a:r>
        </a:p>
      </dgm:t>
    </dgm:pt>
    <dgm:pt modelId="{1B385FED-FEEA-44EA-9F39-38F93A4FB650}" type="parTrans" cxnId="{1C0EB937-14D8-432D-B880-57A31E562CDB}">
      <dgm:prSet/>
      <dgm:spPr/>
      <dgm:t>
        <a:bodyPr/>
        <a:lstStyle/>
        <a:p>
          <a:pPr algn="ctr" rtl="1"/>
          <a:endParaRPr lang="fa-IR"/>
        </a:p>
      </dgm:t>
    </dgm:pt>
    <dgm:pt modelId="{E3259371-9A22-4B40-86D2-A56CA420949B}" type="sibTrans" cxnId="{1C0EB937-14D8-432D-B880-57A31E562CDB}">
      <dgm:prSet/>
      <dgm:spPr/>
      <dgm:t>
        <a:bodyPr/>
        <a:lstStyle/>
        <a:p>
          <a:pPr algn="ctr" rtl="1"/>
          <a:endParaRPr lang="fa-IR"/>
        </a:p>
      </dgm:t>
    </dgm:pt>
    <dgm:pt modelId="{FF75F613-2B42-4E9D-96B8-C1C0C3CEFFAD}">
      <dgm:prSet phldrT="[Text]" custT="1"/>
      <dgm:spPr/>
      <dgm:t>
        <a:bodyPr/>
        <a:lstStyle/>
        <a:p>
          <a:pPr algn="ctr" rtl="1"/>
          <a:r>
            <a:rPr lang="fa-IR" sz="4800" b="1" dirty="0">
              <a:cs typeface="B Mitra" pitchFamily="2" charset="-78"/>
            </a:rPr>
            <a:t>مسئله</a:t>
          </a:r>
        </a:p>
        <a:p>
          <a:pPr algn="ctr" rtl="1"/>
          <a:r>
            <a:rPr lang="fa-IR" sz="2800" dirty="0">
              <a:cs typeface="B Mitra" pitchFamily="2" charset="-78"/>
            </a:rPr>
            <a:t>بررسی مبانی فقهی ریاست مرد در خانواده</a:t>
          </a:r>
        </a:p>
      </dgm:t>
    </dgm:pt>
    <dgm:pt modelId="{72A38066-FDE0-4768-A4CA-468DE31976AC}" type="parTrans" cxnId="{9490CD1C-70EC-4B16-A59D-02FBD325F827}">
      <dgm:prSet/>
      <dgm:spPr/>
      <dgm:t>
        <a:bodyPr/>
        <a:lstStyle/>
        <a:p>
          <a:pPr algn="ctr" rtl="1"/>
          <a:endParaRPr lang="fa-IR"/>
        </a:p>
      </dgm:t>
    </dgm:pt>
    <dgm:pt modelId="{E8A8BC15-F699-4DBE-A6A7-F08DDD2362D0}" type="sibTrans" cxnId="{9490CD1C-70EC-4B16-A59D-02FBD325F827}">
      <dgm:prSet/>
      <dgm:spPr/>
      <dgm:t>
        <a:bodyPr/>
        <a:lstStyle/>
        <a:p>
          <a:pPr algn="ctr" rtl="1"/>
          <a:endParaRPr lang="fa-IR"/>
        </a:p>
      </dgm:t>
    </dgm:pt>
    <dgm:pt modelId="{23C7EE44-541E-4DA5-B2AA-268D2A12B985}">
      <dgm:prSet phldrT="[Text]" custT="1"/>
      <dgm:spPr/>
      <dgm:t>
        <a:bodyPr/>
        <a:lstStyle/>
        <a:p>
          <a:pPr algn="ctr" rtl="1"/>
          <a:r>
            <a:rPr lang="fa-IR" sz="3600" b="1" dirty="0">
              <a:cs typeface="B Mitra" pitchFamily="2" charset="-78"/>
            </a:rPr>
            <a:t>تحدید دامنه تحقیق</a:t>
          </a:r>
        </a:p>
        <a:p>
          <a:pPr algn="ctr" rtl="1"/>
          <a:r>
            <a:rPr lang="fa-IR" sz="1800" dirty="0">
              <a:cs typeface="B Mitra" pitchFamily="2" charset="-78"/>
            </a:rPr>
            <a:t>بررسی مبانی فقهی ریاست مرد در خانواده با تکیه بر آیات الاحکام مربوطه</a:t>
          </a:r>
          <a:endParaRPr lang="fa-IR" sz="1050" dirty="0">
            <a:cs typeface="B Mitra" pitchFamily="2" charset="-78"/>
          </a:endParaRPr>
        </a:p>
      </dgm:t>
    </dgm:pt>
    <dgm:pt modelId="{19FF9FA0-B8C5-4B8A-9EE3-1F94DC4BD261}" type="parTrans" cxnId="{E7584961-74BC-466C-8047-921DB715ED0A}">
      <dgm:prSet/>
      <dgm:spPr/>
      <dgm:t>
        <a:bodyPr/>
        <a:lstStyle/>
        <a:p>
          <a:pPr algn="ctr" rtl="1"/>
          <a:endParaRPr lang="fa-IR"/>
        </a:p>
      </dgm:t>
    </dgm:pt>
    <dgm:pt modelId="{F540AC4E-5D9A-42E3-8AA0-7E3FBFC6476E}" type="sibTrans" cxnId="{E7584961-74BC-466C-8047-921DB715ED0A}">
      <dgm:prSet/>
      <dgm:spPr/>
      <dgm:t>
        <a:bodyPr/>
        <a:lstStyle/>
        <a:p>
          <a:pPr algn="ctr" rtl="1"/>
          <a:endParaRPr lang="fa-IR"/>
        </a:p>
      </dgm:t>
    </dgm:pt>
    <dgm:pt modelId="{D8792101-2BC0-4D89-9EAE-4F420B30410B}" type="pres">
      <dgm:prSet presAssocID="{1388B9F6-91F5-4EE7-A206-52A05863B2A3}" presName="Name0" presStyleCnt="0">
        <dgm:presLayoutVars>
          <dgm:dir val="rev"/>
          <dgm:resizeHandles val="exact"/>
        </dgm:presLayoutVars>
      </dgm:prSet>
      <dgm:spPr/>
    </dgm:pt>
    <dgm:pt modelId="{22576611-4B9C-44C3-9B60-22A267F611CE}" type="pres">
      <dgm:prSet presAssocID="{226EC8EA-D2ED-4726-A762-EB2FFE73A944}" presName="node" presStyleLbl="node1" presStyleIdx="0" presStyleCnt="3" custScaleY="26713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E89C733-6F10-46A8-A2E9-2DA14A30B827}" type="pres">
      <dgm:prSet presAssocID="{E3259371-9A22-4B40-86D2-A56CA420949B}" presName="sibTrans" presStyleLbl="sibTrans2D1" presStyleIdx="0" presStyleCnt="2" custScaleX="165387" custScaleY="301605"/>
      <dgm:spPr/>
      <dgm:t>
        <a:bodyPr/>
        <a:lstStyle/>
        <a:p>
          <a:pPr rtl="1"/>
          <a:endParaRPr lang="fa-IR"/>
        </a:p>
      </dgm:t>
    </dgm:pt>
    <dgm:pt modelId="{4A1D9D2F-319E-4C74-9F93-1701452710BF}" type="pres">
      <dgm:prSet presAssocID="{E3259371-9A22-4B40-86D2-A56CA420949B}" presName="connectorText" presStyleLbl="sibTrans2D1" presStyleIdx="0" presStyleCnt="2"/>
      <dgm:spPr/>
      <dgm:t>
        <a:bodyPr/>
        <a:lstStyle/>
        <a:p>
          <a:pPr rtl="1"/>
          <a:endParaRPr lang="fa-IR"/>
        </a:p>
      </dgm:t>
    </dgm:pt>
    <dgm:pt modelId="{00DE17CC-91BB-4CCC-98FF-CEBEA32277A3}" type="pres">
      <dgm:prSet presAssocID="{FF75F613-2B42-4E9D-96B8-C1C0C3CEFFAD}" presName="node" presStyleLbl="node1" presStyleIdx="1" presStyleCnt="3" custScaleY="26713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8A84E99-D4D7-401E-B10C-990B504DE8A3}" type="pres">
      <dgm:prSet presAssocID="{E8A8BC15-F699-4DBE-A6A7-F08DDD2362D0}" presName="sibTrans" presStyleLbl="sibTrans2D1" presStyleIdx="1" presStyleCnt="2" custScaleX="165387" custScaleY="301605"/>
      <dgm:spPr/>
      <dgm:t>
        <a:bodyPr/>
        <a:lstStyle/>
        <a:p>
          <a:pPr rtl="1"/>
          <a:endParaRPr lang="fa-IR"/>
        </a:p>
      </dgm:t>
    </dgm:pt>
    <dgm:pt modelId="{54848EC8-6E5B-4B67-9850-F9C63BE7CF71}" type="pres">
      <dgm:prSet presAssocID="{E8A8BC15-F699-4DBE-A6A7-F08DDD2362D0}" presName="connectorText" presStyleLbl="sibTrans2D1" presStyleIdx="1" presStyleCnt="2"/>
      <dgm:spPr/>
      <dgm:t>
        <a:bodyPr/>
        <a:lstStyle/>
        <a:p>
          <a:pPr rtl="1"/>
          <a:endParaRPr lang="fa-IR"/>
        </a:p>
      </dgm:t>
    </dgm:pt>
    <dgm:pt modelId="{F7991A21-DA89-452B-9DC6-BFC7C7481EAB}" type="pres">
      <dgm:prSet presAssocID="{23C7EE44-541E-4DA5-B2AA-268D2A12B985}" presName="node" presStyleLbl="node1" presStyleIdx="2" presStyleCnt="3" custScaleY="26713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7584961-74BC-466C-8047-921DB715ED0A}" srcId="{1388B9F6-91F5-4EE7-A206-52A05863B2A3}" destId="{23C7EE44-541E-4DA5-B2AA-268D2A12B985}" srcOrd="2" destOrd="0" parTransId="{19FF9FA0-B8C5-4B8A-9EE3-1F94DC4BD261}" sibTransId="{F540AC4E-5D9A-42E3-8AA0-7E3FBFC6476E}"/>
    <dgm:cxn modelId="{48DF29F4-248E-4C33-9EFF-34E2E97E7478}" type="presOf" srcId="{226EC8EA-D2ED-4726-A762-EB2FFE73A944}" destId="{22576611-4B9C-44C3-9B60-22A267F611CE}" srcOrd="0" destOrd="0" presId="urn:microsoft.com/office/officeart/2005/8/layout/process1"/>
    <dgm:cxn modelId="{7119D825-F249-4CE6-8340-B8A229A4FCD8}" type="presOf" srcId="{23C7EE44-541E-4DA5-B2AA-268D2A12B985}" destId="{F7991A21-DA89-452B-9DC6-BFC7C7481EAB}" srcOrd="0" destOrd="0" presId="urn:microsoft.com/office/officeart/2005/8/layout/process1"/>
    <dgm:cxn modelId="{DFB2EE8A-305D-46F0-8B23-08A83945D5DB}" type="presOf" srcId="{FF75F613-2B42-4E9D-96B8-C1C0C3CEFFAD}" destId="{00DE17CC-91BB-4CCC-98FF-CEBEA32277A3}" srcOrd="0" destOrd="0" presId="urn:microsoft.com/office/officeart/2005/8/layout/process1"/>
    <dgm:cxn modelId="{A7F85D1D-93EE-4310-BBB3-17066F868ED0}" type="presOf" srcId="{E3259371-9A22-4B40-86D2-A56CA420949B}" destId="{3E89C733-6F10-46A8-A2E9-2DA14A30B827}" srcOrd="0" destOrd="0" presId="urn:microsoft.com/office/officeart/2005/8/layout/process1"/>
    <dgm:cxn modelId="{6FFFB802-7335-40C2-AFD1-6B91CFCDD34E}" type="presOf" srcId="{E8A8BC15-F699-4DBE-A6A7-F08DDD2362D0}" destId="{88A84E99-D4D7-401E-B10C-990B504DE8A3}" srcOrd="0" destOrd="0" presId="urn:microsoft.com/office/officeart/2005/8/layout/process1"/>
    <dgm:cxn modelId="{95730C5D-F3BA-4EEC-9E0A-AA5FA3D5D888}" type="presOf" srcId="{1388B9F6-91F5-4EE7-A206-52A05863B2A3}" destId="{D8792101-2BC0-4D89-9EAE-4F420B30410B}" srcOrd="0" destOrd="0" presId="urn:microsoft.com/office/officeart/2005/8/layout/process1"/>
    <dgm:cxn modelId="{8A0C6C5D-8981-4004-8F8C-96B04364ADA6}" type="presOf" srcId="{E8A8BC15-F699-4DBE-A6A7-F08DDD2362D0}" destId="{54848EC8-6E5B-4B67-9850-F9C63BE7CF71}" srcOrd="1" destOrd="0" presId="urn:microsoft.com/office/officeart/2005/8/layout/process1"/>
    <dgm:cxn modelId="{1C0EB937-14D8-432D-B880-57A31E562CDB}" srcId="{1388B9F6-91F5-4EE7-A206-52A05863B2A3}" destId="{226EC8EA-D2ED-4726-A762-EB2FFE73A944}" srcOrd="0" destOrd="0" parTransId="{1B385FED-FEEA-44EA-9F39-38F93A4FB650}" sibTransId="{E3259371-9A22-4B40-86D2-A56CA420949B}"/>
    <dgm:cxn modelId="{CA655F96-D995-4E5C-BEB0-FEA8AADE351D}" type="presOf" srcId="{E3259371-9A22-4B40-86D2-A56CA420949B}" destId="{4A1D9D2F-319E-4C74-9F93-1701452710BF}" srcOrd="1" destOrd="0" presId="urn:microsoft.com/office/officeart/2005/8/layout/process1"/>
    <dgm:cxn modelId="{9490CD1C-70EC-4B16-A59D-02FBD325F827}" srcId="{1388B9F6-91F5-4EE7-A206-52A05863B2A3}" destId="{FF75F613-2B42-4E9D-96B8-C1C0C3CEFFAD}" srcOrd="1" destOrd="0" parTransId="{72A38066-FDE0-4768-A4CA-468DE31976AC}" sibTransId="{E8A8BC15-F699-4DBE-A6A7-F08DDD2362D0}"/>
    <dgm:cxn modelId="{BC087ACB-0B34-4974-9C87-F916931A9542}" type="presParOf" srcId="{D8792101-2BC0-4D89-9EAE-4F420B30410B}" destId="{22576611-4B9C-44C3-9B60-22A267F611CE}" srcOrd="0" destOrd="0" presId="urn:microsoft.com/office/officeart/2005/8/layout/process1"/>
    <dgm:cxn modelId="{AC15328D-02C0-42E1-BA20-2D15ABF65504}" type="presParOf" srcId="{D8792101-2BC0-4D89-9EAE-4F420B30410B}" destId="{3E89C733-6F10-46A8-A2E9-2DA14A30B827}" srcOrd="1" destOrd="0" presId="urn:microsoft.com/office/officeart/2005/8/layout/process1"/>
    <dgm:cxn modelId="{9CC19E2C-5D26-47C4-AFB4-7E5493CEF45A}" type="presParOf" srcId="{3E89C733-6F10-46A8-A2E9-2DA14A30B827}" destId="{4A1D9D2F-319E-4C74-9F93-1701452710BF}" srcOrd="0" destOrd="0" presId="urn:microsoft.com/office/officeart/2005/8/layout/process1"/>
    <dgm:cxn modelId="{81759DC1-C8AE-4DBE-A3E7-A965DF93348E}" type="presParOf" srcId="{D8792101-2BC0-4D89-9EAE-4F420B30410B}" destId="{00DE17CC-91BB-4CCC-98FF-CEBEA32277A3}" srcOrd="2" destOrd="0" presId="urn:microsoft.com/office/officeart/2005/8/layout/process1"/>
    <dgm:cxn modelId="{FA7EFE92-6A08-4A31-A231-AE457EF6DA38}" type="presParOf" srcId="{D8792101-2BC0-4D89-9EAE-4F420B30410B}" destId="{88A84E99-D4D7-401E-B10C-990B504DE8A3}" srcOrd="3" destOrd="0" presId="urn:microsoft.com/office/officeart/2005/8/layout/process1"/>
    <dgm:cxn modelId="{D0FEF564-261A-4051-9286-9BDC8F3381CA}" type="presParOf" srcId="{88A84E99-D4D7-401E-B10C-990B504DE8A3}" destId="{54848EC8-6E5B-4B67-9850-F9C63BE7CF71}" srcOrd="0" destOrd="0" presId="urn:microsoft.com/office/officeart/2005/8/layout/process1"/>
    <dgm:cxn modelId="{966DE481-66A7-4E76-85BE-5B2ED7BB11D1}" type="presParOf" srcId="{D8792101-2BC0-4D89-9EAE-4F420B30410B}" destId="{F7991A21-DA89-452B-9DC6-BFC7C7481EA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76611-4B9C-44C3-9B60-22A267F611CE}">
      <dsp:nvSpPr>
        <dsp:cNvPr id="0" name=""/>
        <dsp:cNvSpPr/>
      </dsp:nvSpPr>
      <dsp:spPr>
        <a:xfrm>
          <a:off x="5665648" y="0"/>
          <a:ext cx="2019690" cy="35283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dirty="0">
              <a:cs typeface="B Mitra" pitchFamily="2" charset="-78"/>
            </a:rPr>
            <a:t>موضوع</a:t>
          </a:r>
          <a:endParaRPr lang="fa-IR" sz="2800" b="1" kern="1200" dirty="0">
            <a:cs typeface="B Mitra" pitchFamily="2" charset="-78"/>
          </a:endParaRPr>
        </a:p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>
              <a:cs typeface="B Mitra" pitchFamily="2" charset="-78"/>
            </a:rPr>
            <a:t>مسئولیت اداره خانواده</a:t>
          </a:r>
        </a:p>
      </dsp:txBody>
      <dsp:txXfrm>
        <a:off x="5724803" y="59155"/>
        <a:ext cx="1901380" cy="3410082"/>
      </dsp:txXfrm>
    </dsp:sp>
    <dsp:sp modelId="{3E89C733-6F10-46A8-A2E9-2DA14A30B827}">
      <dsp:nvSpPr>
        <dsp:cNvPr id="0" name=""/>
        <dsp:cNvSpPr/>
      </dsp:nvSpPr>
      <dsp:spPr>
        <a:xfrm rot="10800000">
          <a:off x="4895519" y="1008851"/>
          <a:ext cx="708144" cy="1510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500" kern="1200"/>
        </a:p>
      </dsp:txBody>
      <dsp:txXfrm rot="10800000">
        <a:off x="5107962" y="1310989"/>
        <a:ext cx="495701" cy="906412"/>
      </dsp:txXfrm>
    </dsp:sp>
    <dsp:sp modelId="{00DE17CC-91BB-4CCC-98FF-CEBEA32277A3}">
      <dsp:nvSpPr>
        <dsp:cNvPr id="0" name=""/>
        <dsp:cNvSpPr/>
      </dsp:nvSpPr>
      <dsp:spPr>
        <a:xfrm>
          <a:off x="2838081" y="0"/>
          <a:ext cx="2019690" cy="3528392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dirty="0">
              <a:cs typeface="B Mitra" pitchFamily="2" charset="-78"/>
            </a:rPr>
            <a:t>مسئله</a:t>
          </a:r>
        </a:p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>
              <a:cs typeface="B Mitra" pitchFamily="2" charset="-78"/>
            </a:rPr>
            <a:t>بررسی مبانی فقهی ریاست مرد در خانواده</a:t>
          </a:r>
        </a:p>
      </dsp:txBody>
      <dsp:txXfrm>
        <a:off x="2897236" y="59155"/>
        <a:ext cx="1901380" cy="3410082"/>
      </dsp:txXfrm>
    </dsp:sp>
    <dsp:sp modelId="{88A84E99-D4D7-401E-B10C-990B504DE8A3}">
      <dsp:nvSpPr>
        <dsp:cNvPr id="0" name=""/>
        <dsp:cNvSpPr/>
      </dsp:nvSpPr>
      <dsp:spPr>
        <a:xfrm rot="10800000">
          <a:off x="2067953" y="1008851"/>
          <a:ext cx="708144" cy="1510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500" kern="1200"/>
        </a:p>
      </dsp:txBody>
      <dsp:txXfrm rot="10800000">
        <a:off x="2280396" y="1310989"/>
        <a:ext cx="495701" cy="906412"/>
      </dsp:txXfrm>
    </dsp:sp>
    <dsp:sp modelId="{F7991A21-DA89-452B-9DC6-BFC7C7481EAB}">
      <dsp:nvSpPr>
        <dsp:cNvPr id="0" name=""/>
        <dsp:cNvSpPr/>
      </dsp:nvSpPr>
      <dsp:spPr>
        <a:xfrm>
          <a:off x="10515" y="0"/>
          <a:ext cx="2019690" cy="352839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>
              <a:cs typeface="B Mitra" pitchFamily="2" charset="-78"/>
            </a:rPr>
            <a:t>تحدید دامنه تحقیق</a:t>
          </a: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Mitra" pitchFamily="2" charset="-78"/>
            </a:rPr>
            <a:t>بررسی مبانی فقهی ریاست مرد در خانواده با تکیه بر آیات الاحکام مربوطه</a:t>
          </a:r>
          <a:endParaRPr lang="fa-IR" sz="1050" kern="1200" dirty="0">
            <a:cs typeface="B Mitra" pitchFamily="2" charset="-78"/>
          </a:endParaRPr>
        </a:p>
      </dsp:txBody>
      <dsp:txXfrm>
        <a:off x="69670" y="59155"/>
        <a:ext cx="1901380" cy="3410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WORK BAHMAN\Eghtedare\power\3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785938"/>
            <a:ext cx="9153526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2130425"/>
            <a:ext cx="489654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3886200"/>
            <a:ext cx="4896544" cy="7669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2EC7-4007-4880-80E9-A5B6489D6ADB}" type="datetimeFigureOut">
              <a:rPr lang="fa-IR" smtClean="0"/>
              <a:t>03/29/1439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B0D3-9B36-4BB0-A311-3B092FCECFEB}" type="slidenum">
              <a:rPr lang="fa-IR" smtClean="0"/>
              <a:t>‹#›</a:t>
            </a:fld>
            <a:endParaRPr lang="fa-IR"/>
          </a:p>
        </p:txBody>
      </p:sp>
      <p:pic>
        <p:nvPicPr>
          <p:cNvPr id="8" name="Picture 7" descr="C:\Users\Acer\Desktop\Noorang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185827"/>
            <a:ext cx="751926" cy="195501"/>
          </a:xfrm>
          <a:prstGeom prst="rect">
            <a:avLst/>
          </a:prstGeom>
          <a:noFill/>
          <a:effectLst>
            <a:glow rad="1270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1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WORK\WORK BAHMAN\Eghtedare\power\3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488832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132857"/>
            <a:ext cx="7488832" cy="37444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2EC7-4007-4880-80E9-A5B6489D6ADB}" type="datetimeFigureOut">
              <a:rPr lang="fa-IR" smtClean="0"/>
              <a:t>03/29/1439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B0D3-9B36-4BB0-A311-3B092FCECFE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5941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WORK\WORK BAHMAN\Eghtedare\power\3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666111" cy="204643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66611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2EC7-4007-4880-80E9-A5B6489D6ADB}" type="datetimeFigureOut">
              <a:rPr lang="fa-IR" smtClean="0"/>
              <a:t>03/29/1439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B0D3-9B36-4BB0-A311-3B092FCECFE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948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WORK\WORK BAHMAN\Eghtedare\power\3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0880" cy="4900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3140969"/>
            <a:ext cx="2088232" cy="2736304"/>
          </a:xfrm>
        </p:spPr>
        <p:txBody>
          <a:bodyPr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2200" y="1196752"/>
            <a:ext cx="2016224" cy="468052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2EC7-4007-4880-80E9-A5B6489D6ADB}" type="datetimeFigureOut">
              <a:rPr lang="fa-IR" smtClean="0"/>
              <a:t>03/29/1439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B0D3-9B36-4BB0-A311-3B092FCECFEB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3491880" y="4077072"/>
            <a:ext cx="2088232" cy="1800200"/>
          </a:xfrm>
        </p:spPr>
        <p:txBody>
          <a:bodyPr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1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WORK\WORK BAHMAN\Eghtedare\power\3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704856" cy="11521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2EC7-4007-4880-80E9-A5B6489D6ADB}" type="datetimeFigureOut">
              <a:rPr lang="fa-IR" smtClean="0"/>
              <a:t>03/29/1439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B0D3-9B36-4BB0-A311-3B092FCECFE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038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2EC7-4007-4880-80E9-A5B6489D6ADB}" type="datetimeFigureOut">
              <a:rPr lang="fa-IR" smtClean="0"/>
              <a:t>03/29/1439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B0D3-9B36-4BB0-A311-3B092FCECFE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295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WORK\WORK BAHMAN\Eghtedare\power\3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836713"/>
            <a:ext cx="3528392" cy="518457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2EC7-4007-4880-80E9-A5B6489D6ADB}" type="datetimeFigureOut">
              <a:rPr lang="fa-IR" smtClean="0"/>
              <a:t>03/29/1439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B0D3-9B36-4BB0-A311-3B092FCECFE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235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D2EC7-4007-4880-80E9-A5B6489D6ADB}" type="datetimeFigureOut">
              <a:rPr lang="fa-IR" smtClean="0"/>
              <a:t>03/29/1439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B0D3-9B36-4BB0-A311-3B092FCECFE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9811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&#1575;&#1587;&#1606;&#1575;&#1583;%20&#1608;&#1575;&#1576;&#1587;&#1578;&#1607;%20&#1576;&#1607;%20&#1662;&#1575;&#1608;&#1585;&#1662;&#1608;&#1740;&#1606;&#1578;%20&#1607;&#1575;/&#1605;&#1608;&#1590;&#1608;&#1593;&#1575;&#1578;%20&#1578;&#1581;&#1602;&#1610;&#1602;%20&#1602;&#1590;&#1575;.doc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&#1575;&#1587;&#1606;&#1575;&#1583;%20&#1608;&#1575;&#1576;&#1587;&#1578;&#1607;%20&#1576;&#1607;%20&#1662;&#1575;&#1608;&#1585;&#1662;&#1608;&#1740;&#1606;&#1578;%20&#1607;&#1575;/&#1578;&#1608;&#1590;&#1740;&#1581;%20&#1605;&#1608;&#1590;&#1608;&#1593;%20&#1593;&#1575;&#1605;%20&#1608;%20&#1582;&#1575;&#1589;%20&#1576;&#1585;&#1585;&#1587;&#1740;%20&#1583;&#1585;%20&#1578;&#1585;&#1705;&#1740;&#1576;%20&#1605;&#1608;&#1575;&#1585;&#1583;%20&#1578;&#1580;&#1586;&#1740;&#1607;%20&#1588;&#1583;&#1607;%20&#1575;&#1586;%20&#1740;&#1705;%20&#1605;&#1608;&#1590;&#1608;&#1593;.doc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5400" dirty="0" smtClean="0">
                <a:cs typeface="B Mitra" pitchFamily="2" charset="-78"/>
              </a:rPr>
              <a:t>بسم الله الرحمن الرحیم</a:t>
            </a:r>
            <a:endParaRPr lang="fa-IR" sz="5400" dirty="0">
              <a:cs typeface="B Mitra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3573016"/>
            <a:ext cx="4896544" cy="1080120"/>
          </a:xfrm>
        </p:spPr>
        <p:txBody>
          <a:bodyPr>
            <a:normAutofit fontScale="70000" lnSpcReduction="20000"/>
          </a:bodyPr>
          <a:lstStyle/>
          <a:p>
            <a:r>
              <a:rPr lang="fa-IR" dirty="0" smtClean="0"/>
              <a:t>الحمد لله ربّ العالمین وصلّی علی سیّدنا و نبیّنا محمّد و آله الطاهرین المعصومین سیّما الحجة بقیة الله في الارضین و لعنة الله علی اعدائهم اجمعین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3262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تمایز موضوع محوری و</a:t>
            </a:r>
            <a:r>
              <a:rPr lang="fa-IR" b="1" dirty="0">
                <a:solidFill>
                  <a:srgbClr val="FFFF00"/>
                </a:solidFill>
              </a:rPr>
              <a:t>مسئله محوری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32857"/>
            <a:ext cx="7704856" cy="3744416"/>
          </a:xfrm>
        </p:spPr>
        <p:txBody>
          <a:bodyPr>
            <a:normAutofit/>
          </a:bodyPr>
          <a:lstStyle/>
          <a:p>
            <a:pPr algn="just"/>
            <a:r>
              <a:rPr lang="fa-IR" sz="3600" dirty="0">
                <a:cs typeface="B Mitra" pitchFamily="2" charset="-78"/>
              </a:rPr>
              <a:t>پژوهش چیزی جز تلاش روشمند برای حل مسئله نیست.</a:t>
            </a:r>
            <a:endParaRPr lang="en-US" sz="3600" dirty="0">
              <a:cs typeface="B Mitra" pitchFamily="2" charset="-78"/>
            </a:endParaRPr>
          </a:p>
          <a:p>
            <a:pPr lvl="0" algn="just"/>
            <a:endParaRPr lang="fa-IR" sz="3600" dirty="0" smtClean="0">
              <a:cs typeface="B Mitra" pitchFamily="2" charset="-78"/>
            </a:endParaRPr>
          </a:p>
          <a:p>
            <a:pPr lvl="0" algn="just"/>
            <a:r>
              <a:rPr lang="fa-IR" sz="3600" dirty="0" smtClean="0">
                <a:cs typeface="B Mitra" pitchFamily="2" charset="-78"/>
              </a:rPr>
              <a:t>مراد </a:t>
            </a:r>
            <a:r>
              <a:rPr lang="fa-IR" sz="3600" dirty="0">
                <a:cs typeface="B Mitra" pitchFamily="2" charset="-78"/>
              </a:rPr>
              <a:t>از مسئله محوری، این است که تحقیق، اساساً با درگیری محقّق با یک مسئله یا حداقل مواجهه او با یک مشکل آغاز می­گردد. </a:t>
            </a:r>
          </a:p>
        </p:txBody>
      </p:sp>
    </p:spTree>
    <p:extLst>
      <p:ext uri="{BB962C8B-B14F-4D97-AF65-F5344CB8AC3E}">
        <p14:creationId xmlns:p14="http://schemas.microsoft.com/office/powerpoint/2010/main" val="395167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تمایز موضوع محوری ومسئله محوری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32857"/>
            <a:ext cx="7704856" cy="3744416"/>
          </a:xfrm>
        </p:spPr>
        <p:txBody>
          <a:bodyPr>
            <a:normAutofit/>
          </a:bodyPr>
          <a:lstStyle/>
          <a:p>
            <a:r>
              <a:rPr lang="fa-IR" sz="2400" dirty="0"/>
              <a:t>تحقیقی که به تتبّع موضوع محورانه و موضوعات وسیع می­پردازد، ظرفی است وسیع اما بدون </a:t>
            </a:r>
            <a:r>
              <a:rPr lang="fa-IR" sz="2400" dirty="0" smtClean="0"/>
              <a:t>عمق.</a:t>
            </a:r>
          </a:p>
          <a:p>
            <a:pPr marL="0" indent="0" algn="just">
              <a:buNone/>
            </a:pPr>
            <a:endParaRPr lang="fa-IR" sz="3600" dirty="0" smtClean="0"/>
          </a:p>
        </p:txBody>
      </p:sp>
      <p:sp>
        <p:nvSpPr>
          <p:cNvPr id="6" name="Flowchart: Manual Operation 5"/>
          <p:cNvSpPr/>
          <p:nvPr/>
        </p:nvSpPr>
        <p:spPr>
          <a:xfrm>
            <a:off x="2177167" y="2648134"/>
            <a:ext cx="1098689" cy="2797090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a-IR"/>
          </a:p>
        </p:txBody>
      </p:sp>
      <p:sp>
        <p:nvSpPr>
          <p:cNvPr id="7" name="Flowchart: Manual Operation 6"/>
          <p:cNvSpPr/>
          <p:nvPr/>
        </p:nvSpPr>
        <p:spPr>
          <a:xfrm>
            <a:off x="4932040" y="4931391"/>
            <a:ext cx="3265291" cy="499319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a-IR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99792" y="2649252"/>
            <a:ext cx="0" cy="27239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58569" y="5157192"/>
            <a:ext cx="261223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639281" y="5467781"/>
            <a:ext cx="1885047" cy="4524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>
                <a:effectLst/>
                <a:latin typeface="Calibri"/>
                <a:ea typeface="Calibri"/>
                <a:cs typeface="B Mitra"/>
              </a:rPr>
              <a:t>تتبع موضوع محور</a:t>
            </a:r>
            <a:endParaRPr lang="en-US" sz="2800" b="1" dirty="0">
              <a:effectLst/>
              <a:latin typeface="Calibri"/>
              <a:ea typeface="Calibri"/>
              <a:cs typeface="B Mitra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10442" y="5482295"/>
            <a:ext cx="1749611" cy="4524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>
                <a:effectLst/>
                <a:latin typeface="Calibri"/>
                <a:ea typeface="Calibri"/>
                <a:cs typeface="B Mitra"/>
              </a:rPr>
              <a:t>تتبع مسئله محور</a:t>
            </a:r>
            <a:endParaRPr lang="en-US" sz="2800" b="1" dirty="0">
              <a:effectLst/>
              <a:latin typeface="Calibri"/>
              <a:ea typeface="Calibri"/>
              <a:cs typeface="B Mitra"/>
            </a:endParaRPr>
          </a:p>
        </p:txBody>
      </p:sp>
    </p:spTree>
    <p:extLst>
      <p:ext uri="{BB962C8B-B14F-4D97-AF65-F5344CB8AC3E}">
        <p14:creationId xmlns:p14="http://schemas.microsoft.com/office/powerpoint/2010/main" val="48133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تمایز </a:t>
            </a:r>
            <a:r>
              <a:rPr lang="fa-IR" b="1" dirty="0" smtClean="0"/>
              <a:t>مسئله و مشکله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32857"/>
            <a:ext cx="7704856" cy="37444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a-IR" sz="4300" b="1" dirty="0" smtClean="0">
                <a:cs typeface="B Mitra" pitchFamily="2" charset="-78"/>
              </a:rPr>
              <a:t>مشکله:</a:t>
            </a:r>
            <a:r>
              <a:rPr lang="fa-IR" sz="3600" dirty="0" smtClean="0">
                <a:cs typeface="B Mitra" pitchFamily="2" charset="-78"/>
              </a:rPr>
              <a:t> </a:t>
            </a:r>
            <a:r>
              <a:rPr lang="fa-IR" sz="3600" dirty="0">
                <a:cs typeface="B Mitra" pitchFamily="2" charset="-78"/>
              </a:rPr>
              <a:t>امری است سطحی، کلّی، ذهنی، مرکّب و لذا مبهم، قابل رؤیت توسط عوام، فاقد روش بررسی و به همین دلیل غیر قابل </a:t>
            </a:r>
            <a:r>
              <a:rPr lang="fa-IR" sz="3600" dirty="0" smtClean="0">
                <a:cs typeface="B Mitra" pitchFamily="2" charset="-78"/>
              </a:rPr>
              <a:t>حلّ.</a:t>
            </a:r>
            <a:endParaRPr lang="en-US" sz="3600" dirty="0">
              <a:cs typeface="B Mitra" pitchFamily="2" charset="-78"/>
            </a:endParaRPr>
          </a:p>
          <a:p>
            <a:pPr lvl="0" algn="just"/>
            <a:r>
              <a:rPr lang="fa-IR" sz="4300" b="1" dirty="0" smtClean="0">
                <a:cs typeface="B Mitra" pitchFamily="2" charset="-78"/>
              </a:rPr>
              <a:t>مسئله: </a:t>
            </a:r>
            <a:r>
              <a:rPr lang="fa-IR" sz="3600" dirty="0" smtClean="0">
                <a:cs typeface="B Mitra" pitchFamily="2" charset="-78"/>
              </a:rPr>
              <a:t>امری </a:t>
            </a:r>
            <a:r>
              <a:rPr lang="fa-IR" sz="3600" dirty="0">
                <a:cs typeface="B Mitra" pitchFamily="2" charset="-78"/>
              </a:rPr>
              <a:t>است ژرف، متمایز، معیّن، عینی، بسیط، روشن، دارای روش بررسی و لذا قابل </a:t>
            </a:r>
            <a:r>
              <a:rPr lang="fa-IR" sz="3600" dirty="0" smtClean="0">
                <a:cs typeface="B Mitra" pitchFamily="2" charset="-78"/>
              </a:rPr>
              <a:t>حلّ.</a:t>
            </a:r>
          </a:p>
          <a:p>
            <a:pPr lvl="0" algn="just"/>
            <a:r>
              <a:rPr lang="fa-IR" sz="3600" dirty="0">
                <a:cs typeface="B Mitra" pitchFamily="2" charset="-78"/>
              </a:rPr>
              <a:t>فرد عامّی مشکلات اقتصادی را می بیند و از آنها سخن می­گوید، </a:t>
            </a:r>
            <a:r>
              <a:rPr lang="fa-IR" sz="3600" dirty="0" smtClean="0">
                <a:cs typeface="B Mitra" pitchFamily="2" charset="-78"/>
              </a:rPr>
              <a:t>امّا </a:t>
            </a:r>
            <a:r>
              <a:rPr lang="fa-IR" sz="3600" dirty="0">
                <a:cs typeface="B Mitra" pitchFamily="2" charset="-78"/>
              </a:rPr>
              <a:t>از دانشمند اقتصاد توقع داریم، به مسائل اقتصادی بپردازد.</a:t>
            </a:r>
          </a:p>
        </p:txBody>
      </p:sp>
    </p:spTree>
    <p:extLst>
      <p:ext uri="{BB962C8B-B14F-4D97-AF65-F5344CB8AC3E}">
        <p14:creationId xmlns:p14="http://schemas.microsoft.com/office/powerpoint/2010/main" val="42871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6 شاخصه مسئله: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32857"/>
            <a:ext cx="7704856" cy="37444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a-IR" sz="3600" dirty="0" smtClean="0">
                <a:solidFill>
                  <a:srgbClr val="FFFF00"/>
                </a:solidFill>
                <a:cs typeface="B Mitra" pitchFamily="2" charset="-78"/>
              </a:rPr>
              <a:t>1- محدود و مشخص بودن؛</a:t>
            </a:r>
            <a:r>
              <a:rPr lang="fa-IR" sz="3600" dirty="0" smtClean="0">
                <a:cs typeface="B Mitra" pitchFamily="2" charset="-78"/>
              </a:rPr>
              <a:t>(×</a:t>
            </a:r>
            <a:r>
              <a:rPr lang="fa-IR" sz="3600" dirty="0" smtClean="0"/>
              <a:t>بررسی </a:t>
            </a:r>
            <a:r>
              <a:rPr lang="fa-IR" sz="3600" dirty="0"/>
              <a:t>تطبیقی نبوّت نزد معتزله، اشاعره و </a:t>
            </a:r>
            <a:r>
              <a:rPr lang="fa-IR" sz="3600" dirty="0" smtClean="0"/>
              <a:t>شیعه×</a:t>
            </a:r>
            <a:r>
              <a:rPr lang="fa-IR" sz="3600" dirty="0" smtClean="0">
                <a:cs typeface="B Mitra" pitchFamily="2" charset="-78"/>
              </a:rPr>
              <a:t>)</a:t>
            </a:r>
          </a:p>
          <a:p>
            <a:pPr algn="just"/>
            <a:r>
              <a:rPr lang="fa-IR" sz="3600" dirty="0" smtClean="0">
                <a:cs typeface="B Mitra" pitchFamily="2" charset="-78"/>
              </a:rPr>
              <a:t>2- نو بودن؛</a:t>
            </a:r>
          </a:p>
          <a:p>
            <a:pPr algn="just"/>
            <a:r>
              <a:rPr lang="fa-IR" sz="3600" dirty="0" smtClean="0">
                <a:cs typeface="B Mitra" pitchFamily="2" charset="-78"/>
              </a:rPr>
              <a:t>3- مفید بودن؛</a:t>
            </a:r>
          </a:p>
          <a:p>
            <a:pPr algn="just"/>
            <a:r>
              <a:rPr lang="fa-IR" sz="3600" dirty="0" smtClean="0">
                <a:cs typeface="B Mitra" pitchFamily="2" charset="-78"/>
              </a:rPr>
              <a:t>4- مورد علاقه بودن؛</a:t>
            </a:r>
          </a:p>
          <a:p>
            <a:pPr algn="just"/>
            <a:r>
              <a:rPr lang="fa-IR" sz="3600" dirty="0" smtClean="0">
                <a:cs typeface="B Mitra" pitchFamily="2" charset="-78"/>
              </a:rPr>
              <a:t>5- سازگار با توانائی محقق؛</a:t>
            </a:r>
          </a:p>
          <a:p>
            <a:pPr algn="just"/>
            <a:r>
              <a:rPr lang="fa-IR" sz="3600" dirty="0" smtClean="0">
                <a:cs typeface="B Mitra" pitchFamily="2" charset="-78"/>
              </a:rPr>
              <a:t>6- درست ساخت بودن</a:t>
            </a:r>
          </a:p>
        </p:txBody>
      </p:sp>
    </p:spTree>
    <p:extLst>
      <p:ext uri="{BB962C8B-B14F-4D97-AF65-F5344CB8AC3E}">
        <p14:creationId xmlns:p14="http://schemas.microsoft.com/office/powerpoint/2010/main" val="370898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محدود کردن دامنه تحقیق</a:t>
            </a:r>
            <a:endParaRPr lang="fa-IR" dirty="0">
              <a:solidFill>
                <a:srgbClr val="FFFF00"/>
              </a:solidFill>
            </a:endParaRPr>
          </a:p>
        </p:txBody>
      </p:sp>
      <p:graphicFrame>
        <p:nvGraphicFramePr>
          <p:cNvPr id="5" name="Diagra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531654"/>
              </p:ext>
            </p:extLst>
          </p:nvPr>
        </p:nvGraphicFramePr>
        <p:xfrm>
          <a:off x="683568" y="2060848"/>
          <a:ext cx="769585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526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2 کار برای تولید مسئله: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32857"/>
            <a:ext cx="7704856" cy="3744416"/>
          </a:xfrm>
        </p:spPr>
        <p:txBody>
          <a:bodyPr>
            <a:normAutofit/>
          </a:bodyPr>
          <a:lstStyle/>
          <a:p>
            <a:pPr algn="just"/>
            <a:r>
              <a:rPr lang="fa-IR" sz="4400" dirty="0" smtClean="0">
                <a:cs typeface="B Mitra" pitchFamily="2" charset="-78"/>
              </a:rPr>
              <a:t>1- تجزیه </a:t>
            </a:r>
          </a:p>
          <a:p>
            <a:pPr algn="just"/>
            <a:r>
              <a:rPr lang="fa-IR" sz="4400" dirty="0" smtClean="0">
                <a:cs typeface="B Mitra" pitchFamily="2" charset="-78"/>
              </a:rPr>
              <a:t>2 - ترکیب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2027230" cy="17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3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تجزیه موضوع: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056" y="2132857"/>
            <a:ext cx="3240360" cy="3558273"/>
          </a:xfrm>
        </p:spPr>
        <p:txBody>
          <a:bodyPr>
            <a:noAutofit/>
          </a:bodyPr>
          <a:lstStyle/>
          <a:p>
            <a:pPr algn="just"/>
            <a:r>
              <a:rPr lang="fa-IR" dirty="0" smtClean="0">
                <a:cs typeface="B Mitra" pitchFamily="2" charset="-78"/>
              </a:rPr>
              <a:t>خرد کردن موضوع تحقیق مثل یک انفجار</a:t>
            </a:r>
          </a:p>
          <a:p>
            <a:pPr algn="just"/>
            <a:endParaRPr lang="fa-IR" sz="4000" b="1" dirty="0" smtClean="0">
              <a:cs typeface="B Mitra" pitchFamily="2" charset="-78"/>
            </a:endParaRPr>
          </a:p>
          <a:p>
            <a:pPr algn="just"/>
            <a:r>
              <a:rPr lang="fa-IR" sz="4000" b="1" dirty="0" smtClean="0">
                <a:cs typeface="B Mitra" pitchFamily="2" charset="-78"/>
              </a:rPr>
              <a:t>روش:</a:t>
            </a:r>
            <a:r>
              <a:rPr lang="fa-IR" dirty="0" smtClean="0">
                <a:cs typeface="B Mitra" pitchFamily="2" charset="-78"/>
              </a:rPr>
              <a:t> استفاده از مدل خورشیدی</a:t>
            </a:r>
          </a:p>
        </p:txBody>
      </p:sp>
      <p:sp>
        <p:nvSpPr>
          <p:cNvPr id="5" name="Sun 4"/>
          <p:cNvSpPr/>
          <p:nvPr/>
        </p:nvSpPr>
        <p:spPr>
          <a:xfrm>
            <a:off x="1475656" y="2798930"/>
            <a:ext cx="2808312" cy="257428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/>
              <a:t>بیع فضولی</a:t>
            </a:r>
            <a:endParaRPr lang="fa-IR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2800677"/>
            <a:ext cx="11218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/>
              <a:t>کشفی بودن اجازه </a:t>
            </a:r>
            <a:endParaRPr lang="fa-IR" dirty="0"/>
          </a:p>
        </p:txBody>
      </p:sp>
      <p:sp>
        <p:nvSpPr>
          <p:cNvPr id="14" name="TextBox 13"/>
          <p:cNvSpPr txBox="1"/>
          <p:nvPr/>
        </p:nvSpPr>
        <p:spPr>
          <a:xfrm>
            <a:off x="2318865" y="2339588"/>
            <a:ext cx="11218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/>
              <a:t>نقش اجازه</a:t>
            </a:r>
            <a:endParaRPr lang="fa-IR" dirty="0"/>
          </a:p>
        </p:txBody>
      </p:sp>
      <p:sp>
        <p:nvSpPr>
          <p:cNvPr id="15" name="TextBox 14"/>
          <p:cNvSpPr txBox="1"/>
          <p:nvPr/>
        </p:nvSpPr>
        <p:spPr>
          <a:xfrm>
            <a:off x="3594123" y="2861320"/>
            <a:ext cx="11218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/>
              <a:t>حکم</a:t>
            </a:r>
            <a:endParaRPr lang="fa-IR" dirty="0"/>
          </a:p>
        </p:txBody>
      </p:sp>
      <p:sp>
        <p:nvSpPr>
          <p:cNvPr id="16" name="TextBox 15"/>
          <p:cNvSpPr txBox="1"/>
          <p:nvPr/>
        </p:nvSpPr>
        <p:spPr>
          <a:xfrm>
            <a:off x="2347330" y="5367965"/>
            <a:ext cx="11218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/>
              <a:t>مبنای مشهور</a:t>
            </a:r>
            <a:endParaRPr lang="fa-IR" dirty="0"/>
          </a:p>
        </p:txBody>
      </p:sp>
      <p:sp>
        <p:nvSpPr>
          <p:cNvPr id="17" name="TextBox 16"/>
          <p:cNvSpPr txBox="1"/>
          <p:nvPr/>
        </p:nvSpPr>
        <p:spPr>
          <a:xfrm>
            <a:off x="4098179" y="3789040"/>
            <a:ext cx="11218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/>
              <a:t>معنا و مفهومش</a:t>
            </a:r>
            <a:endParaRPr lang="fa-IR" dirty="0"/>
          </a:p>
        </p:txBody>
      </p:sp>
      <p:sp>
        <p:nvSpPr>
          <p:cNvPr id="18" name="TextBox 17"/>
          <p:cNvSpPr txBox="1"/>
          <p:nvPr/>
        </p:nvSpPr>
        <p:spPr>
          <a:xfrm>
            <a:off x="914709" y="4990593"/>
            <a:ext cx="11218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/>
              <a:t>قول شهید ثانی ره</a:t>
            </a:r>
            <a:endParaRPr lang="fa-IR" dirty="0"/>
          </a:p>
        </p:txBody>
      </p:sp>
      <p:sp>
        <p:nvSpPr>
          <p:cNvPr id="19" name="TextBox 18"/>
          <p:cNvSpPr txBox="1"/>
          <p:nvPr/>
        </p:nvSpPr>
        <p:spPr>
          <a:xfrm>
            <a:off x="497779" y="3840252"/>
            <a:ext cx="11218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/>
              <a:t>نقلی بودن اجازه</a:t>
            </a:r>
            <a:endParaRPr lang="fa-IR" dirty="0"/>
          </a:p>
        </p:txBody>
      </p:sp>
      <p:sp>
        <p:nvSpPr>
          <p:cNvPr id="20" name="TextBox 19"/>
          <p:cNvSpPr txBox="1"/>
          <p:nvPr/>
        </p:nvSpPr>
        <p:spPr>
          <a:xfrm>
            <a:off x="3522115" y="4990593"/>
            <a:ext cx="11218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/>
              <a:t>قول مرحوم شیخ ره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0674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a-IR" sz="8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32857"/>
            <a:ext cx="7704856" cy="3744416"/>
          </a:xfrm>
        </p:spPr>
        <p:txBody>
          <a:bodyPr>
            <a:normAutofit/>
          </a:bodyPr>
          <a:lstStyle/>
          <a:p>
            <a:pPr algn="just"/>
            <a:r>
              <a:rPr lang="fa-IR" sz="4400" dirty="0" smtClean="0">
                <a:cs typeface="B Mitra" pitchFamily="2" charset="-78"/>
              </a:rPr>
              <a:t>بارش ذهنی: در این مرحله اصلا ذهنتان را محدود نکنید.</a:t>
            </a:r>
          </a:p>
          <a:p>
            <a:pPr algn="just"/>
            <a:r>
              <a:rPr lang="fa-IR" sz="4400" dirty="0" smtClean="0">
                <a:cs typeface="B Mitra" pitchFamily="2" charset="-78"/>
              </a:rPr>
              <a:t>در آوردن مدل خورشیدی </a:t>
            </a:r>
            <a:r>
              <a:rPr lang="fa-IR" sz="4400" dirty="0" smtClean="0">
                <a:cs typeface="B Mitra" pitchFamily="2" charset="-78"/>
                <a:hlinkClick r:id="rId2" action="ppaction://hlinkfile"/>
              </a:rPr>
              <a:t>موضوعات تحقیق</a:t>
            </a:r>
            <a:endParaRPr lang="fa-IR" sz="4400" dirty="0" smtClean="0">
              <a:cs typeface="B Mitra" pitchFamily="2" charset="-78"/>
            </a:endParaRPr>
          </a:p>
          <a:p>
            <a:pPr algn="just"/>
            <a:endParaRPr lang="fa-IR" sz="4400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153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488832" cy="792088"/>
          </a:xfrm>
        </p:spPr>
        <p:txBody>
          <a:bodyPr>
            <a:normAutofit fontScale="90000"/>
          </a:bodyPr>
          <a:lstStyle/>
          <a:p>
            <a:r>
              <a:rPr lang="fa-IR" b="1" dirty="0" smtClean="0"/>
              <a:t>ترکیب برای تولید مسئله:</a:t>
            </a:r>
            <a:br>
              <a:rPr lang="fa-IR" b="1" dirty="0" smtClean="0"/>
            </a:br>
            <a:r>
              <a:rPr lang="fa-IR" b="1" dirty="0" smtClean="0"/>
              <a:t>الگوی 3 جزئی:</a:t>
            </a:r>
            <a:endParaRPr lang="fa-IR" b="1" dirty="0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619948" y="2132856"/>
            <a:ext cx="7840484" cy="3870787"/>
            <a:chOff x="978" y="4608"/>
            <a:chExt cx="9970" cy="5362"/>
          </a:xfrm>
        </p:grpSpPr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978" y="4608"/>
              <a:ext cx="9970" cy="5362"/>
            </a:xfrm>
            <a:prstGeom prst="roundRect">
              <a:avLst>
                <a:gd name="adj" fmla="val 2653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>
              <a:off x="8680" y="4958"/>
              <a:ext cx="1971" cy="79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180975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موضوع عام بررسی</a:t>
              </a:r>
              <a:endParaRPr kumimoji="0" lang="fa-I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80975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(هسته مرکزی بررسی)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8563" y="6185"/>
              <a:ext cx="2217" cy="1802"/>
            </a:xfrm>
            <a:prstGeom prst="roundRect">
              <a:avLst>
                <a:gd name="adj" fmla="val 6662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180975" algn="justLow" defTabSz="914400" rtl="1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200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1. </a:t>
              </a:r>
              <a:r>
                <a:rPr kumimoji="0" lang="fa-IR" sz="1200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  <a:hlinkClick r:id="rId2" action="ppaction://hlinkfile"/>
                </a:rPr>
                <a:t>فرع فقهی</a:t>
              </a:r>
              <a:endParaRPr kumimoji="0" lang="fa-IR" sz="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 action="ppaction://hlinkfile"/>
              </a:endParaRPr>
            </a:p>
            <a:p>
              <a:pPr marL="0" marR="0" lvl="0" indent="180975" algn="justLow" defTabSz="914400" rtl="1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200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  <a:hlinkClick r:id="rId2" action="ppaction://hlinkfile"/>
                </a:rPr>
                <a:t>2. قاعده فقهی</a:t>
              </a:r>
              <a:endParaRPr kumimoji="0" lang="fa-IR" sz="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 action="ppaction://hlinkfile"/>
              </a:endParaRPr>
            </a:p>
            <a:p>
              <a:pPr marL="0" marR="0" lvl="0" indent="180975" algn="justLow" defTabSz="914400" rtl="1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200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  <a:hlinkClick r:id="rId2" action="ppaction://hlinkfile"/>
                </a:rPr>
                <a:t>3. محور فقهی </a:t>
              </a:r>
            </a:p>
            <a:p>
              <a:pPr marL="0" marR="0" lvl="0" indent="180975" algn="justLow" defTabSz="914400" rtl="1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200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  <a:hlinkClick r:id="rId2" action="ppaction://hlinkfile"/>
                </a:rPr>
                <a:t>(موضوع عام)</a:t>
              </a:r>
              <a:endParaRPr kumimoji="0" lang="fa-IR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5275" y="6185"/>
              <a:ext cx="3035" cy="3400"/>
            </a:xfrm>
            <a:prstGeom prst="roundRect">
              <a:avLst>
                <a:gd name="adj" fmla="val 6662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180975" defTabSz="914400" rtl="1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000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1. بررسی مفاد (موضوع، متعلق، حکم و ...)</a:t>
              </a:r>
              <a:endParaRPr kumimoji="0" lang="fa-IR" sz="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80975" defTabSz="914400" rtl="1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000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2. بررسی ادله</a:t>
              </a:r>
              <a:endParaRPr kumimoji="0" lang="fa-IR" sz="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80975" defTabSz="914400" rtl="1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000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3. بررسی تطبیقات</a:t>
              </a:r>
              <a:endParaRPr kumimoji="0" lang="fa-IR" sz="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80975" defTabSz="914400" rtl="1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000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4. بررسی آثار و لوازم</a:t>
              </a:r>
              <a:endParaRPr kumimoji="0" lang="fa-IR" sz="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80975" defTabSz="914400" rtl="1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000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5. ترکیبی از موارد فوق</a:t>
              </a:r>
              <a:endParaRPr kumimoji="0" lang="fa-IR" sz="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80975" defTabSz="914400" rtl="1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900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* می‌توان دو یا چند موضوع جزئی را از یک موضوع کلی مورد بررسی قرار داد به فرض ادله و تطبیقات یک قاعده فقهی</a:t>
              </a:r>
              <a:endParaRPr kumimoji="0" lang="fa-IR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5821" y="4958"/>
              <a:ext cx="2103" cy="7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180975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موضوع خاص بررسی</a:t>
              </a:r>
              <a:endParaRPr kumimoji="0" lang="fa-I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80975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(عنصر محدوده کننده موضوع)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2143" y="4958"/>
              <a:ext cx="1930" cy="70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180975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قید بررسی</a:t>
              </a:r>
              <a:endParaRPr kumimoji="0" lang="fa-I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80975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(حیث محدودکننده بررسی)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1200" y="6108"/>
              <a:ext cx="3736" cy="3631"/>
            </a:xfrm>
            <a:prstGeom prst="roundRect">
              <a:avLst>
                <a:gd name="adj" fmla="val 6662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180975" algn="justLow" defTabSz="914400" rtl="1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1. از منظر فقیه یا فقیهان خاص (شهید اول، شهید ثانی، فقهای متقدم، متأخر و معاصر، ...)</a:t>
              </a:r>
              <a:endParaRPr kumimoji="0" lang="fa-I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80975" algn="justLow" defTabSz="914400" rtl="1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2. از منظر متن یا متونی خاص (شرح لمعه و لمعه، مکاسب شیخ انصاری و ...)</a:t>
              </a:r>
              <a:endParaRPr kumimoji="0" lang="fa-I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80975" algn="justLow" defTabSz="914400" rtl="1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3. بنا بر روش، مکتب یا رویکرد فقهی خاص (با نگاه تاریخی، با تاکید بر سیره و ...)</a:t>
              </a:r>
              <a:endParaRPr kumimoji="0" lang="fa-I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80975" algn="justLow" defTabSz="914400" rtl="1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4. با تاکید بر منابع خاص (استفاده فقهی از قرآن، دلائل عقلی و ...)</a:t>
              </a:r>
              <a:endParaRPr kumimoji="0" lang="fa-I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80975" algn="justLow" defTabSz="914400" rtl="1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5. بررسی اختلافی (</a:t>
              </a:r>
              <a:r>
                <a:rPr kumimoji="0" lang="fa-IR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اختلاف بین فقها، اختلاف بین متون، اختلاف بین روش‌ها، بررسی تبدل آراء، اختلاف مبانی و ...)</a:t>
              </a:r>
              <a:endParaRPr kumimoji="0" lang="fa-I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80975" algn="justLow" defTabSz="914400" rtl="1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6. بررسی تطبیقی (فقه شیعه با فقه مذاهب عامه، فقه و حقوق و ...)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8070" y="5082"/>
              <a:ext cx="493" cy="72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180975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+</a:t>
              </a:r>
              <a:endPara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4782" y="5159"/>
              <a:ext cx="493" cy="72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180975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+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AutoShape 4"/>
            <p:cNvSpPr>
              <a:spLocks noChangeShapeType="1"/>
            </p:cNvSpPr>
            <p:nvPr/>
          </p:nvSpPr>
          <p:spPr bwMode="auto">
            <a:xfrm>
              <a:off x="9678" y="5820"/>
              <a:ext cx="13" cy="2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17" name="AutoShape 3"/>
            <p:cNvSpPr>
              <a:spLocks noChangeShapeType="1"/>
            </p:cNvSpPr>
            <p:nvPr/>
          </p:nvSpPr>
          <p:spPr bwMode="auto">
            <a:xfrm>
              <a:off x="6738" y="5833"/>
              <a:ext cx="13" cy="2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18" name="AutoShape 2"/>
            <p:cNvSpPr>
              <a:spLocks noChangeShapeType="1"/>
            </p:cNvSpPr>
            <p:nvPr/>
          </p:nvSpPr>
          <p:spPr bwMode="auto">
            <a:xfrm>
              <a:off x="3142" y="5820"/>
              <a:ext cx="13" cy="2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</p:grpSp>
    </p:spTree>
    <p:extLst>
      <p:ext uri="{BB962C8B-B14F-4D97-AF65-F5344CB8AC3E}">
        <p14:creationId xmlns:p14="http://schemas.microsoft.com/office/powerpoint/2010/main" val="352970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مثال 1 تولید مسئله</a:t>
            </a:r>
            <a:endParaRPr lang="fa-IR" b="1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746046" y="1844824"/>
            <a:ext cx="7477269" cy="2664591"/>
            <a:chOff x="978" y="4608"/>
            <a:chExt cx="9970" cy="3614"/>
          </a:xfrm>
        </p:grpSpPr>
        <p:sp>
          <p:nvSpPr>
            <p:cNvPr id="5" name="AutoShape 13"/>
            <p:cNvSpPr>
              <a:spLocks noChangeArrowheads="1"/>
            </p:cNvSpPr>
            <p:nvPr/>
          </p:nvSpPr>
          <p:spPr bwMode="auto">
            <a:xfrm>
              <a:off x="978" y="4608"/>
              <a:ext cx="9970" cy="3614"/>
            </a:xfrm>
            <a:prstGeom prst="roundRect">
              <a:avLst>
                <a:gd name="adj" fmla="val 2653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6" name="AutoShape 12"/>
            <p:cNvSpPr>
              <a:spLocks noChangeArrowheads="1"/>
            </p:cNvSpPr>
            <p:nvPr/>
          </p:nvSpPr>
          <p:spPr bwMode="auto">
            <a:xfrm>
              <a:off x="8485" y="4958"/>
              <a:ext cx="2295" cy="79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180975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موضوع عام بررسی</a:t>
              </a:r>
              <a:endParaRPr kumimoji="0" lang="fa-I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80975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(هسته مرکزی بررسی)</a:t>
              </a:r>
              <a:endPara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>
              <a:off x="8563" y="6108"/>
              <a:ext cx="2217" cy="1815"/>
            </a:xfrm>
            <a:prstGeom prst="roundRect">
              <a:avLst>
                <a:gd name="adj" fmla="val 6662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180975" algn="justLow" defTabSz="914400" rtl="1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قاعده ید </a:t>
              </a:r>
            </a:p>
            <a:p>
              <a:pPr marL="0" marR="0" lvl="0" indent="180975" algn="justLow" defTabSz="914400" rtl="1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lang="fa-IR" sz="1400" dirty="0" smtClean="0">
                  <a:solidFill>
                    <a:srgbClr val="00B050"/>
                  </a:solidFill>
                  <a:latin typeface="Arial" pitchFamily="34" charset="0"/>
                  <a:cs typeface="B Mitra" pitchFamily="2" charset="-78"/>
                </a:rPr>
                <a:t>بیع عنب لمن یعمل خمرا</a:t>
              </a:r>
            </a:p>
            <a:p>
              <a:pPr marL="0" marR="0" lvl="0" indent="180975" algn="justLow" defTabSz="914400" rtl="1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400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Arial" pitchFamily="34" charset="0"/>
                  <a:cs typeface="B Mitra" pitchFamily="2" charset="-78"/>
                </a:rPr>
                <a:t>ملک</a:t>
              </a:r>
              <a:endParaRPr kumimoji="0" lang="fa-IR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5275" y="6108"/>
              <a:ext cx="3035" cy="1815"/>
            </a:xfrm>
            <a:prstGeom prst="roundRect">
              <a:avLst>
                <a:gd name="adj" fmla="val 6662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180975" defTabSz="914400" rtl="1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بررسی ادله</a:t>
              </a:r>
              <a:endParaRPr kumimoji="0" lang="fa-IR" sz="10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80975" defTabSz="914400" rtl="1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200" b="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حکم وضعی و تکلیفی </a:t>
              </a:r>
            </a:p>
            <a:p>
              <a:pPr marL="0" marR="0" lvl="0" indent="180975" defTabSz="914400" rtl="1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200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معنا  و مفهوم</a:t>
              </a:r>
              <a:endParaRPr kumimoji="0" lang="fa-IR" sz="105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5081" y="4958"/>
              <a:ext cx="2896" cy="7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180975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موضوع خاص بررسی</a:t>
              </a:r>
              <a:endParaRPr kumimoji="0" lang="fa-I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80975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(عنصر محدوده کننده موضوع)</a:t>
              </a:r>
              <a:endPara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1759" y="4958"/>
              <a:ext cx="2784" cy="70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180975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قید بررسی</a:t>
              </a:r>
              <a:endParaRPr kumimoji="0" lang="fa-I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80975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(حیث محدودکننده بررسی)</a:t>
              </a:r>
              <a:endParaRPr kumimoji="0" lang="fa-I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1200" y="6181"/>
              <a:ext cx="3736" cy="1943"/>
            </a:xfrm>
            <a:prstGeom prst="roundRect">
              <a:avLst>
                <a:gd name="adj" fmla="val 6662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180975" algn="justLow" defTabSz="914400" rtl="1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از منظر مکاسب شیخ انصاری ره</a:t>
              </a:r>
            </a:p>
            <a:p>
              <a:pPr marL="0" marR="0" lvl="0" indent="180975" algn="justLow" defTabSz="914400" rtl="1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40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مقایسه بین نظر مشهور عامه و امامیه</a:t>
              </a:r>
            </a:p>
            <a:p>
              <a:pPr marL="0" marR="0" lvl="0" indent="180975" algn="justLow" defTabSz="914400" rtl="1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40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از منظر مرحوم اصفهانی ره  و  مرحوم نایینی ره</a:t>
              </a:r>
              <a:endParaRPr kumimoji="0" lang="fa-IR" sz="11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8070" y="5082"/>
              <a:ext cx="493" cy="72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180975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+</a:t>
              </a:r>
              <a:endPara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4782" y="5159"/>
              <a:ext cx="493" cy="72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180975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  <a:tab pos="2873375" algn="l"/>
                </a:tabLst>
              </a:pPr>
              <a:r>
                <a:rPr kumimoji="0" lang="fa-I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B Mitra" pitchFamily="2" charset="-78"/>
                </a:rPr>
                <a:t>+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utoShape 4"/>
            <p:cNvSpPr>
              <a:spLocks noChangeShapeType="1"/>
            </p:cNvSpPr>
            <p:nvPr/>
          </p:nvSpPr>
          <p:spPr bwMode="auto">
            <a:xfrm>
              <a:off x="9678" y="5820"/>
              <a:ext cx="13" cy="2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15" name="AutoShape 3"/>
            <p:cNvSpPr>
              <a:spLocks noChangeShapeType="1"/>
            </p:cNvSpPr>
            <p:nvPr/>
          </p:nvSpPr>
          <p:spPr bwMode="auto">
            <a:xfrm>
              <a:off x="6738" y="5833"/>
              <a:ext cx="13" cy="2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16" name="AutoShape 2"/>
            <p:cNvSpPr>
              <a:spLocks noChangeShapeType="1"/>
            </p:cNvSpPr>
            <p:nvPr/>
          </p:nvSpPr>
          <p:spPr bwMode="auto">
            <a:xfrm>
              <a:off x="3142" y="5820"/>
              <a:ext cx="13" cy="2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746046" y="4552662"/>
            <a:ext cx="7477269" cy="13681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  <a:cs typeface="B Badr" pitchFamily="2" charset="-78"/>
              </a:rPr>
              <a:t>مساله اول: </a:t>
            </a:r>
            <a:r>
              <a:rPr lang="fa-IR" sz="2000" b="1" dirty="0" smtClean="0">
                <a:cs typeface="B Badr" pitchFamily="2" charset="-78"/>
              </a:rPr>
              <a:t>قاعده ید، بررسی ادله از منظر شیخ انصاری ره</a:t>
            </a:r>
          </a:p>
          <a:p>
            <a:pPr>
              <a:lnSpc>
                <a:spcPct val="150000"/>
              </a:lnSpc>
            </a:pPr>
            <a:r>
              <a:rPr lang="fa-IR" sz="2000" b="1" dirty="0" smtClean="0">
                <a:solidFill>
                  <a:srgbClr val="00B050"/>
                </a:solidFill>
                <a:cs typeface="B Badr" pitchFamily="2" charset="-78"/>
              </a:rPr>
              <a:t>مساله دوم</a:t>
            </a:r>
            <a:r>
              <a:rPr lang="fa-IR" sz="2000" b="1" dirty="0" smtClean="0">
                <a:cs typeface="B Badr" pitchFamily="2" charset="-78"/>
              </a:rPr>
              <a:t>: </a:t>
            </a:r>
            <a:r>
              <a:rPr lang="fa-IR" sz="2000" b="1" dirty="0">
                <a:cs typeface="B Badr" pitchFamily="2" charset="-78"/>
              </a:rPr>
              <a:t>حکم وضعی و تکلیفی </a:t>
            </a:r>
            <a:r>
              <a:rPr lang="fa-IR" sz="2000" b="1" dirty="0" smtClean="0">
                <a:cs typeface="B Badr" pitchFamily="2" charset="-78"/>
              </a:rPr>
              <a:t>«بیع عنب لیعمل خمرا»، مقایسه مشهور عامه و امامیه </a:t>
            </a:r>
          </a:p>
          <a:p>
            <a:pPr>
              <a:lnSpc>
                <a:spcPct val="150000"/>
              </a:lnSpc>
            </a:pPr>
            <a:r>
              <a:rPr lang="fa-IR" sz="2000" b="1" dirty="0" smtClean="0">
                <a:solidFill>
                  <a:srgbClr val="7030A0"/>
                </a:solidFill>
                <a:cs typeface="B Badr" pitchFamily="2" charset="-78"/>
              </a:rPr>
              <a:t>مساله سوم: </a:t>
            </a:r>
            <a:r>
              <a:rPr lang="fa-IR" sz="2000" b="1" dirty="0" smtClean="0">
                <a:cs typeface="B Badr" pitchFamily="2" charset="-78"/>
              </a:rPr>
              <a:t>مفهوم ملک از منظر مرحوم اصفهانی ره و مرحوم نائینی ره</a:t>
            </a:r>
            <a:endParaRPr lang="fa-IR" sz="2000" b="1" dirty="0"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39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44008" y="971773"/>
            <a:ext cx="3672408" cy="860425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6600" dirty="0" smtClean="0">
                <a:solidFill>
                  <a:schemeClr val="bg1"/>
                </a:solidFill>
                <a:cs typeface="B Mitra" pitchFamily="2" charset="-78"/>
              </a:rPr>
              <a:t>کارگاه مقدمات پژوهش</a:t>
            </a:r>
            <a:endParaRPr lang="fa-IR" sz="6600" dirty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657610" y="3140968"/>
            <a:ext cx="3663619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302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/>
              <a:t/>
            </a:r>
            <a:br>
              <a:rPr lang="fa-IR" b="1" dirty="0" smtClean="0"/>
            </a:br>
            <a:r>
              <a:rPr lang="fa-IR" b="1" dirty="0" smtClean="0"/>
              <a:t>سوالات اصلی و فرعی تحقیق</a:t>
            </a:r>
            <a:br>
              <a:rPr lang="fa-IR" b="1" dirty="0" smtClean="0"/>
            </a:br>
            <a:r>
              <a:rPr lang="fa-IR" b="1" dirty="0" smtClean="0">
                <a:solidFill>
                  <a:srgbClr val="FF0000"/>
                </a:solidFill>
              </a:rPr>
              <a:t>سوال اصلی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32857"/>
            <a:ext cx="7704856" cy="3744416"/>
          </a:xfrm>
        </p:spPr>
        <p:txBody>
          <a:bodyPr>
            <a:normAutofit fontScale="92500" lnSpcReduction="20000"/>
          </a:bodyPr>
          <a:lstStyle/>
          <a:p>
            <a:pPr algn="just"/>
            <a:endParaRPr lang="fa-IR" sz="4400" dirty="0" smtClean="0">
              <a:cs typeface="B Mitra" pitchFamily="2" charset="-78"/>
            </a:endParaRPr>
          </a:p>
          <a:p>
            <a:pPr algn="just"/>
            <a:r>
              <a:rPr lang="fa-IR" sz="4400" dirty="0" smtClean="0">
                <a:cs typeface="B Mitra" pitchFamily="2" charset="-78"/>
              </a:rPr>
              <a:t>1- باید به صورت یک جمله پرسشی مطرح شود.</a:t>
            </a:r>
          </a:p>
          <a:p>
            <a:pPr algn="just"/>
            <a:r>
              <a:rPr lang="fa-IR" sz="4400" dirty="0" smtClean="0">
                <a:cs typeface="B Mitra" pitchFamily="2" charset="-78"/>
              </a:rPr>
              <a:t>2- متناسب با مسئله تحقیق است. </a:t>
            </a:r>
          </a:p>
          <a:p>
            <a:pPr algn="just"/>
            <a:r>
              <a:rPr lang="fa-IR" sz="4400" dirty="0" smtClean="0">
                <a:cs typeface="B Mitra" pitchFamily="2" charset="-78"/>
              </a:rPr>
              <a:t>3- هر تحقیق تنها به یک پرسش می پردازد.</a:t>
            </a:r>
          </a:p>
          <a:p>
            <a:pPr algn="just"/>
            <a:r>
              <a:rPr lang="fa-IR" sz="4400" dirty="0" smtClean="0">
                <a:cs typeface="B Mitra" pitchFamily="2" charset="-78"/>
              </a:rPr>
              <a:t>4- غالبا به جای طرح سوال با «آیا» از تفصیل امور سوال می کند«چگونگی، چرائی و ...»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7942" y="5898976"/>
            <a:ext cx="6629400" cy="9144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4800" b="1" dirty="0" smtClean="0">
                <a:solidFill>
                  <a:srgbClr val="FF0000"/>
                </a:solidFill>
                <a:cs typeface="B Mitra" pitchFamily="2" charset="-78"/>
              </a:rPr>
              <a:t>اسلایدهای بخش سوالات اصلی و فرعی برگرفته از پاورپوینت کارگاه روش تحقیق پیشرفته حجت الاسلام والمسلمین دکتر بهروزی لک است. </a:t>
            </a:r>
            <a:endParaRPr lang="ar-SA" sz="4800" b="1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774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/>
              <a:t/>
            </a:r>
            <a:br>
              <a:rPr lang="fa-IR" b="1" dirty="0" smtClean="0"/>
            </a:br>
            <a:r>
              <a:rPr lang="fa-IR" b="1" dirty="0" smtClean="0"/>
              <a:t>سوالات اصلی و فرعی تحقیق</a:t>
            </a:r>
            <a:br>
              <a:rPr lang="fa-IR" b="1" dirty="0" smtClean="0"/>
            </a:br>
            <a:r>
              <a:rPr lang="fa-IR" b="1" dirty="0" smtClean="0">
                <a:solidFill>
                  <a:srgbClr val="FF0000"/>
                </a:solidFill>
              </a:rPr>
              <a:t>سوالات فرعی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32857"/>
            <a:ext cx="7704856" cy="3744416"/>
          </a:xfrm>
        </p:spPr>
        <p:txBody>
          <a:bodyPr>
            <a:normAutofit fontScale="85000" lnSpcReduction="20000"/>
          </a:bodyPr>
          <a:lstStyle/>
          <a:p>
            <a:pPr algn="just"/>
            <a:endParaRPr lang="fa-IR" sz="4400" dirty="0" smtClean="0">
              <a:cs typeface="B Mitra" pitchFamily="2" charset="-78"/>
            </a:endParaRPr>
          </a:p>
          <a:p>
            <a:pPr algn="just"/>
            <a:r>
              <a:rPr lang="fa-IR" sz="4400" dirty="0" smtClean="0">
                <a:cs typeface="B Mitra" pitchFamily="2" charset="-78"/>
              </a:rPr>
              <a:t>1- مرتبط و جزئی شده سوال اصلی است.</a:t>
            </a:r>
          </a:p>
          <a:p>
            <a:pPr algn="just"/>
            <a:r>
              <a:rPr lang="fa-IR" sz="4400" dirty="0" smtClean="0">
                <a:cs typeface="B Mitra" pitchFamily="2" charset="-78"/>
              </a:rPr>
              <a:t>2- مجموعه سوالات فرعی پاسخگوی سوال اصلی است. </a:t>
            </a:r>
          </a:p>
          <a:p>
            <a:pPr algn="just"/>
            <a:r>
              <a:rPr lang="fa-IR" sz="4400" dirty="0" smtClean="0">
                <a:cs typeface="B Mitra" pitchFamily="2" charset="-78"/>
              </a:rPr>
              <a:t>3- هر سوال فرعی در واقع یک سرفصل پژوهش می شود. </a:t>
            </a:r>
          </a:p>
          <a:p>
            <a:pPr algn="just"/>
            <a:r>
              <a:rPr lang="fa-IR" sz="4400" dirty="0" smtClean="0">
                <a:cs typeface="B Mitra" pitchFamily="2" charset="-78"/>
              </a:rPr>
              <a:t>ترتیب منطقی بین سوالات فرعی باید رعایت شود.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7942" y="5898976"/>
            <a:ext cx="6629400" cy="9144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4800" b="1" dirty="0" smtClean="0">
                <a:solidFill>
                  <a:srgbClr val="FF0000"/>
                </a:solidFill>
                <a:cs typeface="B Mitra" pitchFamily="2" charset="-78"/>
              </a:rPr>
              <a:t>اسلایدهای بخش سوالات اصلی و فرعی برگرفته از پاورپوینت کارگاه روش تحقیق پیشرفته حجت الاسلام والمسلمین دکتر بهروزی لک است. </a:t>
            </a:r>
            <a:endParaRPr lang="ar-SA" sz="4800" b="1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022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46448"/>
            <a:ext cx="6629400" cy="9144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fa-IR" sz="4800" b="1" dirty="0" smtClean="0">
                <a:solidFill>
                  <a:srgbClr val="FF0000"/>
                </a:solidFill>
                <a:cs typeface="B Mitra" pitchFamily="2" charset="-78"/>
              </a:rPr>
              <a:t>فوائد طراحی سوالات فرعی:</a:t>
            </a:r>
            <a:endParaRPr lang="ar-SA" sz="4800" b="1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60848"/>
            <a:ext cx="7776864" cy="4264496"/>
          </a:xfrm>
        </p:spPr>
        <p:txBody>
          <a:bodyPr>
            <a:noAutofit/>
          </a:bodyPr>
          <a:lstStyle/>
          <a:p>
            <a:pPr marL="85725" indent="360363">
              <a:buNone/>
            </a:pPr>
            <a:r>
              <a:rPr lang="fa-IR" sz="4000" b="1" dirty="0" smtClean="0">
                <a:solidFill>
                  <a:schemeClr val="accent4">
                    <a:lumMod val="75000"/>
                  </a:schemeClr>
                </a:solidFill>
                <a:cs typeface="B Mitra" pitchFamily="2" charset="-78"/>
              </a:rPr>
              <a:t>1. تنظیم ساختار و سازماندهی تحقیق</a:t>
            </a:r>
          </a:p>
          <a:p>
            <a:pPr marL="85725" indent="360363">
              <a:buNone/>
            </a:pPr>
            <a:r>
              <a:rPr lang="fa-IR" sz="4000" b="1" dirty="0" smtClean="0">
                <a:solidFill>
                  <a:srgbClr val="FF0000"/>
                </a:solidFill>
                <a:cs typeface="B Mitra" pitchFamily="2" charset="-78"/>
              </a:rPr>
              <a:t>2. روشن نمودن مراحل و محورهای فیش 	برداری.</a:t>
            </a:r>
          </a:p>
          <a:p>
            <a:pPr marL="85725" indent="360363">
              <a:buNone/>
            </a:pPr>
            <a:r>
              <a:rPr lang="fa-IR" sz="4000" b="1" dirty="0" smtClean="0">
                <a:solidFill>
                  <a:schemeClr val="accent4">
                    <a:lumMod val="75000"/>
                  </a:schemeClr>
                </a:solidFill>
                <a:cs typeface="B Mitra" pitchFamily="2" charset="-78"/>
              </a:rPr>
              <a:t>3. نقشه ذهنی پیش از تحقیق جهت 	هدایت مراحل  </a:t>
            </a:r>
            <a:endParaRPr lang="fa-IR" sz="4000" dirty="0" smtClean="0">
              <a:solidFill>
                <a:schemeClr val="accent4">
                  <a:lumMod val="75000"/>
                </a:schemeClr>
              </a:solidFill>
              <a:cs typeface="B Mitra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7942" y="5898976"/>
            <a:ext cx="6629400" cy="9144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4800" b="1" dirty="0" smtClean="0">
                <a:solidFill>
                  <a:srgbClr val="FF0000"/>
                </a:solidFill>
                <a:cs typeface="B Mitra" pitchFamily="2" charset="-78"/>
              </a:rPr>
              <a:t>اسلایدهای بخش سوالات اصلی و فرعی برگرفته از پاورپوینت کارگاه روش تحقیق پیشرفته حجت الاسلام والمسلمین دکتر بهروزی لک است. </a:t>
            </a:r>
            <a:endParaRPr lang="ar-SA" sz="4800" b="1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233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124744"/>
            <a:ext cx="5638800" cy="720080"/>
          </a:xfrm>
          <a:solidFill>
            <a:srgbClr val="B7FFDB"/>
          </a:solidFill>
        </p:spPr>
        <p:txBody>
          <a:bodyPr>
            <a:normAutofit fontScale="90000"/>
          </a:bodyPr>
          <a:lstStyle/>
          <a:p>
            <a:pPr algn="ctr"/>
            <a:r>
              <a:rPr lang="fa-IR" sz="4800" b="1" dirty="0" smtClean="0">
                <a:solidFill>
                  <a:srgbClr val="FF0000"/>
                </a:solidFill>
                <a:cs typeface="B Mitra" pitchFamily="2" charset="-78"/>
              </a:rPr>
              <a:t>شیوه طراحی سوالات فرعی:</a:t>
            </a:r>
            <a:endParaRPr lang="ar-SA" sz="4800" b="1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28800"/>
            <a:ext cx="7704856" cy="5562600"/>
          </a:xfrm>
        </p:spPr>
        <p:txBody>
          <a:bodyPr>
            <a:noAutofit/>
          </a:bodyPr>
          <a:lstStyle/>
          <a:p>
            <a:pPr marL="85725" indent="360363">
              <a:buNone/>
            </a:pPr>
            <a:r>
              <a:rPr lang="fa-IR" sz="4000" b="1" dirty="0" smtClean="0">
                <a:solidFill>
                  <a:srgbClr val="FF0000"/>
                </a:solidFill>
                <a:cs typeface="B Mitra" pitchFamily="2" charset="-78"/>
              </a:rPr>
              <a:t>مرحله اول:</a:t>
            </a:r>
            <a:r>
              <a:rPr lang="fa-IR" sz="4000" b="1" dirty="0" smtClean="0">
                <a:solidFill>
                  <a:schemeClr val="accent4">
                    <a:lumMod val="75000"/>
                  </a:schemeClr>
                </a:solidFill>
                <a:cs typeface="B Mitra" pitchFamily="2" charset="-78"/>
              </a:rPr>
              <a:t> بارش فکری و طرح هر گونه 	سوال مرتبط.</a:t>
            </a:r>
          </a:p>
          <a:p>
            <a:pPr marL="85725" indent="360363">
              <a:buNone/>
            </a:pPr>
            <a:r>
              <a:rPr lang="fa-IR" sz="4000" b="1" dirty="0" smtClean="0">
                <a:solidFill>
                  <a:srgbClr val="FF0000"/>
                </a:solidFill>
                <a:cs typeface="B Mitra" pitchFamily="2" charset="-78"/>
              </a:rPr>
              <a:t>مرحله دوم:</a:t>
            </a:r>
            <a:r>
              <a:rPr lang="fa-IR" sz="4000" b="1" dirty="0" smtClean="0">
                <a:solidFill>
                  <a:schemeClr val="accent4">
                    <a:lumMod val="75000"/>
                  </a:schemeClr>
                </a:solidFill>
                <a:cs typeface="B Mitra" pitchFamily="2" charset="-78"/>
              </a:rPr>
              <a:t> سنجش ارتباط سوالات طرح 	شده و حذف سوالات غیر مرتبط</a:t>
            </a:r>
            <a:endParaRPr lang="fa-IR" sz="4000" dirty="0" smtClean="0">
              <a:solidFill>
                <a:schemeClr val="accent4">
                  <a:lumMod val="75000"/>
                </a:schemeClr>
              </a:solidFill>
              <a:cs typeface="B Mitra" pitchFamily="2" charset="-78"/>
            </a:endParaRPr>
          </a:p>
          <a:p>
            <a:pPr marL="85725" indent="360363">
              <a:buNone/>
            </a:pPr>
            <a:r>
              <a:rPr lang="fa-IR" sz="4000" b="1" dirty="0" smtClean="0">
                <a:solidFill>
                  <a:srgbClr val="FF0000"/>
                </a:solidFill>
                <a:cs typeface="B Mitra" pitchFamily="2" charset="-78"/>
              </a:rPr>
              <a:t>مرحله سوم: </a:t>
            </a:r>
            <a:r>
              <a:rPr lang="fa-IR" sz="4000" b="1" dirty="0" smtClean="0">
                <a:solidFill>
                  <a:schemeClr val="accent4">
                    <a:lumMod val="75000"/>
                  </a:schemeClr>
                </a:solidFill>
                <a:cs typeface="B Mitra" pitchFamily="2" charset="-78"/>
              </a:rPr>
              <a:t>تنظیم منطقی سوالات</a:t>
            </a:r>
          </a:p>
          <a:p>
            <a:pPr marL="85725" indent="360363">
              <a:buNone/>
            </a:pPr>
            <a:r>
              <a:rPr lang="fa-IR" sz="4000" b="1" dirty="0">
                <a:solidFill>
                  <a:srgbClr val="FF0000"/>
                </a:solidFill>
                <a:cs typeface="B Mitra" pitchFamily="2" charset="-78"/>
              </a:rPr>
              <a:t>مرحله </a:t>
            </a:r>
            <a:r>
              <a:rPr lang="fa-IR" sz="4000" b="1" dirty="0" smtClean="0">
                <a:solidFill>
                  <a:srgbClr val="FF0000"/>
                </a:solidFill>
                <a:cs typeface="B Mitra" pitchFamily="2" charset="-78"/>
              </a:rPr>
              <a:t>چهارم: </a:t>
            </a:r>
            <a:r>
              <a:rPr lang="fa-IR" sz="4000" b="1" dirty="0" smtClean="0">
                <a:solidFill>
                  <a:schemeClr val="accent4">
                    <a:lumMod val="75000"/>
                  </a:schemeClr>
                </a:solidFill>
                <a:cs typeface="B Mitra" pitchFamily="2" charset="-78"/>
              </a:rPr>
              <a:t>بازنگری نهایی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7942" y="5898976"/>
            <a:ext cx="6629400" cy="9144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4800" b="1" dirty="0" smtClean="0">
                <a:solidFill>
                  <a:srgbClr val="FF0000"/>
                </a:solidFill>
                <a:cs typeface="B Mitra" pitchFamily="2" charset="-78"/>
              </a:rPr>
              <a:t>اسلایدهای بخش سوالات اصلی و فرعی برگرفته از پاورپوینت کارگاه روش تحقیق پیشرفته حجت الاسلام والمسلمین دکتر بهروزی لک است. </a:t>
            </a:r>
            <a:endParaRPr lang="ar-SA" sz="4800" b="1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988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سوالات فرعی</a:t>
            </a:r>
            <a:br>
              <a:rPr lang="fa-IR" b="1" dirty="0" smtClean="0">
                <a:solidFill>
                  <a:srgbClr val="FF0000"/>
                </a:solidFill>
              </a:rPr>
            </a:br>
            <a:r>
              <a:rPr lang="fa-IR" b="1" dirty="0" smtClean="0"/>
              <a:t>نکات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32857"/>
            <a:ext cx="7704856" cy="3744416"/>
          </a:xfrm>
        </p:spPr>
        <p:txBody>
          <a:bodyPr>
            <a:normAutofit/>
          </a:bodyPr>
          <a:lstStyle/>
          <a:p>
            <a:pPr algn="just"/>
            <a:r>
              <a:rPr lang="fa-IR" sz="4400" dirty="0" smtClean="0">
                <a:cs typeface="B Mitra" pitchFamily="2" charset="-78"/>
              </a:rPr>
              <a:t>1- هر مقاله اصولاً 3 یا 4 محور بیشتر ندارد. </a:t>
            </a:r>
          </a:p>
          <a:p>
            <a:pPr algn="just"/>
            <a:r>
              <a:rPr lang="fa-IR" sz="4400" dirty="0" smtClean="0">
                <a:cs typeface="B Mitra" pitchFamily="2" charset="-78"/>
              </a:rPr>
              <a:t>2- بحث هایی که در مقدمه تحقیق می آید نباید در اینجا به عنوان سوال فرعی مطرح شود. مثل ضرورت بررسی مسئله یا پیشینه تحقیق.</a:t>
            </a:r>
          </a:p>
          <a:p>
            <a:pPr algn="just"/>
            <a:endParaRPr lang="fa-IR" sz="4400" dirty="0" smtClean="0">
              <a:cs typeface="B Mitra" pitchFamily="2" charset="-78"/>
            </a:endParaRPr>
          </a:p>
          <a:p>
            <a:pPr algn="just"/>
            <a:endParaRPr lang="fa-IR" sz="4400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490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44008" y="971773"/>
            <a:ext cx="3672408" cy="4977507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dirty="0" smtClean="0">
                <a:solidFill>
                  <a:schemeClr val="bg1"/>
                </a:solidFill>
                <a:cs typeface="B Badr" pitchFamily="2" charset="-78"/>
              </a:rPr>
              <a:t>عِدَّةٌ </a:t>
            </a:r>
            <a:r>
              <a:rPr lang="fa-IR" sz="3200" dirty="0">
                <a:solidFill>
                  <a:schemeClr val="bg1"/>
                </a:solidFill>
                <a:cs typeface="B Badr" pitchFamily="2" charset="-78"/>
              </a:rPr>
              <a:t>مِنْ أَصْحَابِنَا، عَنْ أَحْمَدَ بْنِ مُحَمَّدِ بْنِ خَالِدٍ، عَنْ عَلِيِّ بْنِ مُحَمَّدٍ الْقَاسَانِيِ</a:t>
            </a:r>
            <a:r>
              <a:rPr lang="fa-IR" sz="3200" dirty="0" smtClean="0">
                <a:solidFill>
                  <a:schemeClr val="bg1"/>
                </a:solidFill>
                <a:cs typeface="B Badr" pitchFamily="2" charset="-78"/>
              </a:rPr>
              <a:t>‏، </a:t>
            </a:r>
            <a:r>
              <a:rPr lang="fa-IR" sz="3200" dirty="0">
                <a:solidFill>
                  <a:schemeClr val="bg1"/>
                </a:solidFill>
                <a:cs typeface="B Badr" pitchFamily="2" charset="-78"/>
              </a:rPr>
              <a:t>عَمَّنْ ذَكَرَهُ، عَنْ عَبْدِ اللَّهِ بْنِ الْقَاسِمِ الْجَعْفَرِيِّ</a:t>
            </a:r>
            <a:r>
              <a:rPr lang="fa-IR" sz="3200" dirty="0" smtClean="0">
                <a:solidFill>
                  <a:schemeClr val="bg1"/>
                </a:solidFill>
                <a:cs typeface="B Badr" pitchFamily="2" charset="-78"/>
              </a:rPr>
              <a:t>:</a:t>
            </a:r>
            <a:endParaRPr lang="fa-IR" sz="3200" dirty="0">
              <a:solidFill>
                <a:schemeClr val="bg1"/>
              </a:solidFill>
              <a:cs typeface="B Badr" pitchFamily="2" charset="-78"/>
            </a:endParaRPr>
          </a:p>
          <a:p>
            <a:r>
              <a:rPr lang="fa-IR" sz="3200" dirty="0">
                <a:solidFill>
                  <a:schemeClr val="bg1"/>
                </a:solidFill>
                <a:cs typeface="B Badr" pitchFamily="2" charset="-78"/>
              </a:rPr>
              <a:t>عَنْ أَبِي عَبْدِ اللَّهِ عليه </a:t>
            </a:r>
            <a:r>
              <a:rPr lang="fa-IR" sz="3200" dirty="0" smtClean="0">
                <a:solidFill>
                  <a:schemeClr val="bg1"/>
                </a:solidFill>
                <a:cs typeface="B Badr" pitchFamily="2" charset="-78"/>
              </a:rPr>
              <a:t>السلام</a:t>
            </a:r>
          </a:p>
          <a:p>
            <a:r>
              <a:rPr lang="fa-IR" sz="3200" dirty="0" smtClean="0">
                <a:solidFill>
                  <a:schemeClr val="bg1"/>
                </a:solidFill>
                <a:cs typeface="B Badr" pitchFamily="2" charset="-78"/>
              </a:rPr>
              <a:t>قَالَ</a:t>
            </a:r>
            <a:r>
              <a:rPr lang="fa-IR" sz="3200" dirty="0">
                <a:solidFill>
                  <a:schemeClr val="bg1"/>
                </a:solidFill>
                <a:cs typeface="B Badr" pitchFamily="2" charset="-78"/>
              </a:rPr>
              <a:t>: «إِنَّ الْعَالِمَ إِذَا لَمْ يَعْمَلْ بِعِلْمِهِ، زَلَّتْ مَوْعِظَتُهُ عَنِ الْقُلُوبِ كَمَا يَزِلُّ الْمَطَرُ عَنِ </a:t>
            </a:r>
            <a:r>
              <a:rPr lang="fa-IR" sz="3200" dirty="0" smtClean="0">
                <a:solidFill>
                  <a:schemeClr val="bg1"/>
                </a:solidFill>
                <a:cs typeface="B Badr" pitchFamily="2" charset="-78"/>
              </a:rPr>
              <a:t>الصَّفَا»</a:t>
            </a:r>
          </a:p>
          <a:p>
            <a:r>
              <a:rPr lang="fa-IR" sz="1800" dirty="0" smtClean="0">
                <a:solidFill>
                  <a:schemeClr val="bg1"/>
                </a:solidFill>
                <a:cs typeface="B Badr" pitchFamily="2" charset="-78"/>
              </a:rPr>
              <a:t>کافی 1/ 109</a:t>
            </a:r>
            <a:endParaRPr lang="fa-IR" sz="1800" dirty="0">
              <a:solidFill>
                <a:schemeClr val="bg1"/>
              </a:solidFill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160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a-IR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4000" b="1" dirty="0" smtClean="0"/>
              <a:t>تعریف پژوهش:</a:t>
            </a:r>
          </a:p>
          <a:p>
            <a:pPr lvl="2"/>
            <a:r>
              <a:rPr lang="fa-IR" sz="3200" dirty="0" smtClean="0">
                <a:cs typeface="B Mitra" pitchFamily="2" charset="-78"/>
              </a:rPr>
              <a:t>پژوهش نوعی کوشش معرفتی در راستای توسعه و اصلاح مرزهای دانش است.</a:t>
            </a:r>
          </a:p>
          <a:p>
            <a:pPr lvl="2"/>
            <a:endParaRPr lang="fa-IR" dirty="0" smtClean="0">
              <a:cs typeface="B Mitra" pitchFamily="2" charset="-78"/>
            </a:endParaRPr>
          </a:p>
          <a:p>
            <a:pPr lvl="2"/>
            <a:r>
              <a:rPr lang="fa-IR" sz="3200" dirty="0" smtClean="0">
                <a:cs typeface="B Mitra" pitchFamily="2" charset="-78"/>
              </a:rPr>
              <a:t>پژوهش فرآیند حل مسئله.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784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a-IR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>
                <a:cs typeface="B Mitra" pitchFamily="2" charset="-78"/>
              </a:rPr>
              <a:t>بنابراین: پژوهش نوعی کوشش معرفتی در راستای  دو امر است:</a:t>
            </a:r>
          </a:p>
          <a:p>
            <a:pPr marL="0" indent="0">
              <a:lnSpc>
                <a:spcPct val="150000"/>
              </a:lnSpc>
              <a:buNone/>
            </a:pPr>
            <a:endParaRPr lang="fa-IR" sz="1000" b="1" dirty="0" smtClean="0">
              <a:cs typeface="B Mitra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a-IR" sz="2400" b="1" dirty="0" smtClean="0">
                <a:cs typeface="B Mitra" pitchFamily="2" charset="-78"/>
              </a:rPr>
              <a:t>	1- </a:t>
            </a:r>
            <a:r>
              <a:rPr lang="fa-IR" sz="2400" b="1" dirty="0">
                <a:cs typeface="B Mitra" pitchFamily="2" charset="-78"/>
              </a:rPr>
              <a:t>پاسخ موجه به پرسش هایی که تاکنون پاسخ به آنها </a:t>
            </a:r>
            <a:r>
              <a:rPr lang="fa-IR" sz="2400" b="1" dirty="0" smtClean="0">
                <a:cs typeface="B Mitra" pitchFamily="2" charset="-78"/>
              </a:rPr>
              <a:t>	داده </a:t>
            </a:r>
            <a:r>
              <a:rPr lang="fa-IR" sz="2400" b="1" dirty="0">
                <a:cs typeface="B Mitra" pitchFamily="2" charset="-78"/>
              </a:rPr>
              <a:t>نشده است. (اعم از مستحدث و غیر مستحدث)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400" b="1" dirty="0" smtClean="0">
                <a:cs typeface="B Mitra" pitchFamily="2" charset="-78"/>
              </a:rPr>
              <a:t>	2- </a:t>
            </a:r>
            <a:r>
              <a:rPr lang="fa-IR" sz="2400" b="1" dirty="0">
                <a:cs typeface="B Mitra" pitchFamily="2" charset="-78"/>
              </a:rPr>
              <a:t>پاسخ موجه به پرسش هایی که قبلاً پاسخ به آنها </a:t>
            </a:r>
            <a:r>
              <a:rPr lang="fa-IR" sz="2400" b="1" dirty="0" smtClean="0">
                <a:cs typeface="B Mitra" pitchFamily="2" charset="-78"/>
              </a:rPr>
              <a:t>	داده 	شده </a:t>
            </a:r>
            <a:r>
              <a:rPr lang="fa-IR" sz="2400" b="1" dirty="0">
                <a:cs typeface="B Mitra" pitchFamily="2" charset="-78"/>
              </a:rPr>
              <a:t>است. (اعم از مستحدث و غیر مستحدث)</a:t>
            </a:r>
            <a:endParaRPr lang="fa-IR" sz="2400" dirty="0">
              <a:cs typeface="B Mitra" pitchFamily="2" charset="-78"/>
            </a:endParaRPr>
          </a:p>
          <a:p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42786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488832" cy="792088"/>
          </a:xfrm>
        </p:spPr>
        <p:txBody>
          <a:bodyPr>
            <a:noAutofit/>
          </a:bodyPr>
          <a:lstStyle/>
          <a:p>
            <a:r>
              <a:rPr lang="fa-IR" sz="4000" b="1" dirty="0"/>
              <a:t>تمایز پژوهش با مفاهیم مشابه:</a:t>
            </a:r>
            <a:br>
              <a:rPr lang="fa-IR" sz="4000" b="1" dirty="0"/>
            </a:br>
            <a:endParaRPr lang="fa-I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2">
              <a:lnSpc>
                <a:spcPct val="150000"/>
              </a:lnSpc>
            </a:pPr>
            <a:r>
              <a:rPr lang="fa-IR" sz="2700" dirty="0" smtClean="0">
                <a:cs typeface="B Mitra" pitchFamily="2" charset="-78"/>
              </a:rPr>
              <a:t>آموزش</a:t>
            </a:r>
          </a:p>
          <a:p>
            <a:pPr lvl="2">
              <a:lnSpc>
                <a:spcPct val="150000"/>
              </a:lnSpc>
            </a:pPr>
            <a:r>
              <a:rPr lang="fa-IR" sz="2700" dirty="0" smtClean="0">
                <a:cs typeface="B Mitra" pitchFamily="2" charset="-78"/>
              </a:rPr>
              <a:t>ترویج</a:t>
            </a:r>
          </a:p>
          <a:p>
            <a:pPr lvl="2">
              <a:lnSpc>
                <a:spcPct val="150000"/>
              </a:lnSpc>
            </a:pPr>
            <a:r>
              <a:rPr lang="fa-IR" sz="2700" dirty="0" smtClean="0">
                <a:cs typeface="B Mitra" pitchFamily="2" charset="-78"/>
              </a:rPr>
              <a:t>اطلاع رسانی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700" dirty="0" smtClean="0">
                <a:cs typeface="B Mitra" pitchFamily="2" charset="-78"/>
              </a:rPr>
              <a:t>تمایز </a:t>
            </a:r>
            <a:r>
              <a:rPr lang="fa-IR" sz="2700" dirty="0">
                <a:cs typeface="B Mitra" pitchFamily="2" charset="-78"/>
              </a:rPr>
              <a:t>پژوهش </a:t>
            </a:r>
            <a:r>
              <a:rPr lang="fa-IR" sz="2700" dirty="0" smtClean="0">
                <a:cs typeface="B Mitra" pitchFamily="2" charset="-78"/>
              </a:rPr>
              <a:t>از سایر فعالیت های علمی</a:t>
            </a:r>
            <a:r>
              <a:rPr lang="fa-IR" sz="2700" dirty="0" smtClean="0">
                <a:cs typeface="B Mitra" pitchFamily="2" charset="-78"/>
                <a:sym typeface="Wingdings" pitchFamily="2" charset="2"/>
              </a:rPr>
              <a:t>:(تمایز کار علمی با پژوهش)</a:t>
            </a:r>
            <a:endParaRPr lang="fa-IR" sz="2700" dirty="0" smtClean="0">
              <a:cs typeface="B Mitra" pitchFamily="2" charset="-78"/>
            </a:endParaRPr>
          </a:p>
          <a:p>
            <a:pPr lvl="2">
              <a:lnSpc>
                <a:spcPct val="150000"/>
              </a:lnSpc>
            </a:pPr>
            <a:r>
              <a:rPr lang="fa-IR" sz="2700" dirty="0" smtClean="0">
                <a:cs typeface="B Mitra" pitchFamily="2" charset="-78"/>
              </a:rPr>
              <a:t>دائره المعارف نویسی</a:t>
            </a:r>
            <a:r>
              <a:rPr lang="fa-IR" sz="2700" dirty="0">
                <a:cs typeface="B Mitra" pitchFamily="2" charset="-78"/>
              </a:rPr>
              <a:t>	</a:t>
            </a:r>
            <a:r>
              <a:rPr lang="fa-IR" sz="2700" dirty="0" smtClean="0">
                <a:cs typeface="B Mitra" pitchFamily="2" charset="-78"/>
              </a:rPr>
              <a:t>	</a:t>
            </a:r>
          </a:p>
          <a:p>
            <a:pPr lvl="2">
              <a:lnSpc>
                <a:spcPct val="150000"/>
              </a:lnSpc>
            </a:pPr>
            <a:r>
              <a:rPr lang="fa-IR" sz="2700" dirty="0" smtClean="0">
                <a:cs typeface="B Mitra" pitchFamily="2" charset="-78"/>
              </a:rPr>
              <a:t>تقریر نویسی</a:t>
            </a:r>
          </a:p>
          <a:p>
            <a:pPr lvl="2">
              <a:lnSpc>
                <a:spcPct val="150000"/>
              </a:lnSpc>
            </a:pPr>
            <a:r>
              <a:rPr lang="fa-IR" sz="2700" dirty="0" smtClean="0">
                <a:cs typeface="B Mitra" pitchFamily="2" charset="-78"/>
              </a:rPr>
              <a:t>حاشیه نویسی			</a:t>
            </a:r>
            <a:r>
              <a:rPr lang="fa-IR" sz="2700" dirty="0">
                <a:solidFill>
                  <a:srgbClr val="FFFF00"/>
                </a:solidFill>
                <a:cs typeface="B Mitra" pitchFamily="2" charset="-78"/>
              </a:rPr>
              <a:t>تمایز پژوهش با سایر کارهای </a:t>
            </a:r>
            <a:r>
              <a:rPr lang="fa-IR" sz="2700" dirty="0" smtClean="0">
                <a:solidFill>
                  <a:srgbClr val="FFFF00"/>
                </a:solidFill>
                <a:cs typeface="B Mitra" pitchFamily="2" charset="-78"/>
              </a:rPr>
              <a:t>علمی</a:t>
            </a:r>
            <a:endParaRPr lang="fa-IR" sz="2700" dirty="0" smtClean="0">
              <a:cs typeface="B Mitra" pitchFamily="2" charset="-78"/>
            </a:endParaRPr>
          </a:p>
          <a:p>
            <a:pPr lvl="2">
              <a:lnSpc>
                <a:spcPct val="150000"/>
              </a:lnSpc>
            </a:pPr>
            <a:r>
              <a:rPr lang="fa-IR" sz="2700" dirty="0" smtClean="0">
                <a:cs typeface="B Mitra" pitchFamily="2" charset="-78"/>
              </a:rPr>
              <a:t>مقاله نویسی</a:t>
            </a:r>
            <a:r>
              <a:rPr lang="fa-IR" b="1" dirty="0" smtClean="0">
                <a:cs typeface="B Mitra" pitchFamily="2" charset="-78"/>
              </a:rPr>
              <a:t>			</a:t>
            </a:r>
            <a:endParaRPr lang="fa-IR" sz="2400" dirty="0">
              <a:cs typeface="B Mitra" pitchFamily="2" charset="-78"/>
            </a:endParaRPr>
          </a:p>
          <a:p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9346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666111" cy="2046436"/>
          </a:xfrm>
        </p:spPr>
        <p:txBody>
          <a:bodyPr>
            <a:normAutofit/>
          </a:bodyPr>
          <a:lstStyle/>
          <a:p>
            <a:pPr algn="ctr"/>
            <a:r>
              <a:rPr lang="fa-IR" sz="6000" dirty="0" smtClean="0">
                <a:cs typeface="B Mitra" pitchFamily="2" charset="-78"/>
              </a:rPr>
              <a:t> </a:t>
            </a:r>
            <a:br>
              <a:rPr lang="fa-IR" sz="6000" dirty="0" smtClean="0">
                <a:cs typeface="B Mitra" pitchFamily="2" charset="-78"/>
              </a:rPr>
            </a:br>
            <a:r>
              <a:rPr lang="fa-IR" sz="6000" dirty="0" smtClean="0">
                <a:cs typeface="B Mitra" pitchFamily="2" charset="-78"/>
              </a:rPr>
              <a:t>مقومات پژوهش</a:t>
            </a:r>
            <a:endParaRPr lang="en-US" sz="6000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00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5400" b="1" dirty="0" smtClean="0"/>
              <a:t>مسأله یابی و مسأله شناسی</a:t>
            </a:r>
            <a:endParaRPr lang="fa-IR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fa-IR" sz="1800" dirty="0" smtClean="0">
              <a:cs typeface="B Badr" pitchFamily="2" charset="-78"/>
            </a:endParaRPr>
          </a:p>
          <a:p>
            <a:pPr marL="0" indent="0" algn="ctr">
              <a:buNone/>
            </a:pPr>
            <a:r>
              <a:rPr lang="fa-IR" sz="7200" dirty="0" smtClean="0">
                <a:cs typeface="B Badr" pitchFamily="2" charset="-78"/>
              </a:rPr>
              <a:t>گام </a:t>
            </a:r>
            <a:r>
              <a:rPr lang="fa-IR" sz="7200" dirty="0">
                <a:cs typeface="B Badr" pitchFamily="2" charset="-78"/>
              </a:rPr>
              <a:t>نخست در </a:t>
            </a:r>
            <a:r>
              <a:rPr lang="fa-IR" sz="7200" dirty="0">
                <a:solidFill>
                  <a:srgbClr val="FF0000"/>
                </a:solidFill>
                <a:cs typeface="B Badr" pitchFamily="2" charset="-78"/>
              </a:rPr>
              <a:t>پژوهش،</a:t>
            </a:r>
            <a:r>
              <a:rPr lang="fa-IR" sz="7200" dirty="0">
                <a:cs typeface="B Badr" pitchFamily="2" charset="-78"/>
              </a:rPr>
              <a:t> </a:t>
            </a:r>
            <a:br>
              <a:rPr lang="fa-IR" sz="7200" dirty="0">
                <a:cs typeface="B Badr" pitchFamily="2" charset="-78"/>
              </a:rPr>
            </a:br>
            <a:r>
              <a:rPr lang="fa-IR" sz="7200" dirty="0">
                <a:cs typeface="B Badr" pitchFamily="2" charset="-78"/>
              </a:rPr>
              <a:t>انتخاب </a:t>
            </a:r>
            <a:r>
              <a:rPr lang="fa-IR" sz="7200" dirty="0">
                <a:solidFill>
                  <a:srgbClr val="FF0000"/>
                </a:solidFill>
                <a:cs typeface="B Badr" pitchFamily="2" charset="-78"/>
              </a:rPr>
              <a:t>مساله</a:t>
            </a:r>
            <a:r>
              <a:rPr lang="fa-IR" sz="7200" dirty="0">
                <a:cs typeface="B Badr" pitchFamily="2" charset="-78"/>
              </a:rPr>
              <a:t> تحقیق </a:t>
            </a:r>
            <a:r>
              <a:rPr lang="fa-IR" sz="7200" dirty="0" smtClean="0">
                <a:cs typeface="B Badr" pitchFamily="2" charset="-78"/>
              </a:rPr>
              <a:t>است.</a:t>
            </a:r>
            <a:endParaRPr lang="fa-IR" sz="7200" dirty="0"/>
          </a:p>
        </p:txBody>
      </p:sp>
    </p:spTree>
    <p:extLst>
      <p:ext uri="{BB962C8B-B14F-4D97-AF65-F5344CB8AC3E}">
        <p14:creationId xmlns:p14="http://schemas.microsoft.com/office/powerpoint/2010/main" val="345925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5 اصطلاح: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موضوع</a:t>
            </a:r>
          </a:p>
          <a:p>
            <a:r>
              <a:rPr lang="fa-IR" dirty="0" smtClean="0"/>
              <a:t>مشکله</a:t>
            </a:r>
          </a:p>
          <a:p>
            <a:r>
              <a:rPr lang="fa-IR" dirty="0" smtClean="0"/>
              <a:t>مسئله</a:t>
            </a:r>
          </a:p>
          <a:p>
            <a:r>
              <a:rPr lang="fa-IR" dirty="0" smtClean="0"/>
              <a:t>پژوهش موضوع محور </a:t>
            </a:r>
          </a:p>
          <a:p>
            <a:r>
              <a:rPr lang="fa-IR" dirty="0" smtClean="0"/>
              <a:t>پژوهش مسئله محور</a:t>
            </a:r>
          </a:p>
        </p:txBody>
      </p:sp>
    </p:spTree>
    <p:extLst>
      <p:ext uri="{BB962C8B-B14F-4D97-AF65-F5344CB8AC3E}">
        <p14:creationId xmlns:p14="http://schemas.microsoft.com/office/powerpoint/2010/main" val="47338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تمایز </a:t>
            </a:r>
            <a:r>
              <a:rPr lang="fa-IR" b="1" dirty="0" smtClean="0">
                <a:solidFill>
                  <a:srgbClr val="FFFF00"/>
                </a:solidFill>
              </a:rPr>
              <a:t>موضوع محوری </a:t>
            </a:r>
            <a:r>
              <a:rPr lang="fa-IR" b="1" dirty="0" smtClean="0"/>
              <a:t>ومسئله محوری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fa-IR" sz="9800" dirty="0">
                <a:cs typeface="B Mitra" pitchFamily="2" charset="-78"/>
              </a:rPr>
              <a:t>نوآشنایان و بیشتر کسانی که به روش­های سنّتی آموزش می­بینند، در مقام تحقیق، موضوعی را بر می­گزینند و هر چه را به نحوی با آن مرتبط می­انگارند، به میان </a:t>
            </a:r>
            <a:r>
              <a:rPr lang="fa-IR" sz="9800" dirty="0" smtClean="0">
                <a:cs typeface="B Mitra" pitchFamily="2" charset="-78"/>
              </a:rPr>
              <a:t>می­آورند.</a:t>
            </a:r>
          </a:p>
          <a:p>
            <a:pPr lvl="0"/>
            <a:r>
              <a:rPr lang="fa-IR" sz="9800" dirty="0" smtClean="0">
                <a:cs typeface="B Mitra" pitchFamily="2" charset="-78"/>
              </a:rPr>
              <a:t> </a:t>
            </a:r>
            <a:r>
              <a:rPr lang="fa-IR" sz="9800" dirty="0">
                <a:cs typeface="B Mitra" pitchFamily="2" charset="-78"/>
              </a:rPr>
              <a:t>مثل مقدمات دور و نزدیک، مبادی تصورّی و تصدیقی، امور قرین، مصادیق، ابعاد، آثار و ... . </a:t>
            </a:r>
            <a:endParaRPr lang="fa-IR" sz="9800" dirty="0" smtClean="0">
              <a:cs typeface="B Mitra" pitchFamily="2" charset="-78"/>
            </a:endParaRPr>
          </a:p>
          <a:p>
            <a:pPr lvl="0"/>
            <a:r>
              <a:rPr lang="fa-IR" sz="9800" dirty="0" smtClean="0">
                <a:cs typeface="B Mitra" pitchFamily="2" charset="-78"/>
              </a:rPr>
              <a:t>موضوع </a:t>
            </a:r>
            <a:r>
              <a:rPr lang="fa-IR" sz="9800" dirty="0">
                <a:cs typeface="B Mitra" pitchFamily="2" charset="-78"/>
              </a:rPr>
              <a:t>محوری موجب ناباروری پژوهش می­گردد.</a:t>
            </a:r>
            <a:endParaRPr lang="en-US" sz="9800" dirty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070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</Template>
  <TotalTime>266</TotalTime>
  <Words>1126</Words>
  <Application>Microsoft Office PowerPoint</Application>
  <PresentationFormat>On-screen Show (4:3)</PresentationFormat>
  <Paragraphs>156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24</vt:lpstr>
      <vt:lpstr>بسم الله الرحمن الرحیم</vt:lpstr>
      <vt:lpstr>PowerPoint Presentation</vt:lpstr>
      <vt:lpstr>PowerPoint Presentation</vt:lpstr>
      <vt:lpstr>PowerPoint Presentation</vt:lpstr>
      <vt:lpstr>تمایز پژوهش با مفاهیم مشابه: </vt:lpstr>
      <vt:lpstr>  مقومات پژوهش</vt:lpstr>
      <vt:lpstr>مسأله یابی و مسأله شناسی</vt:lpstr>
      <vt:lpstr>5 اصطلاح:</vt:lpstr>
      <vt:lpstr>تمایز موضوع محوری ومسئله محوری</vt:lpstr>
      <vt:lpstr>تمایز موضوع محوری ومسئله محوری</vt:lpstr>
      <vt:lpstr>تمایز موضوع محوری ومسئله محوری</vt:lpstr>
      <vt:lpstr>تمایز مسئله و مشکله</vt:lpstr>
      <vt:lpstr>6 شاخصه مسئله:</vt:lpstr>
      <vt:lpstr>محدود کردن دامنه تحقیق</vt:lpstr>
      <vt:lpstr>2 کار برای تولید مسئله:</vt:lpstr>
      <vt:lpstr>تجزیه موضوع:</vt:lpstr>
      <vt:lpstr>PowerPoint Presentation</vt:lpstr>
      <vt:lpstr>ترکیب برای تولید مسئله: الگوی 3 جزئی:</vt:lpstr>
      <vt:lpstr>مثال 1 تولید مسئله</vt:lpstr>
      <vt:lpstr> سوالات اصلی و فرعی تحقیق سوال اصلی</vt:lpstr>
      <vt:lpstr> سوالات اصلی و فرعی تحقیق سوالات فرعی</vt:lpstr>
      <vt:lpstr>فوائد طراحی سوالات فرعی:</vt:lpstr>
      <vt:lpstr>شیوه طراحی سوالات فرعی:</vt:lpstr>
      <vt:lpstr>سوالات فرعی نکات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عطار</dc:creator>
  <cp:lastModifiedBy>Pajoohesh</cp:lastModifiedBy>
  <cp:revision>46</cp:revision>
  <dcterms:created xsi:type="dcterms:W3CDTF">2013-01-06T04:33:39Z</dcterms:created>
  <dcterms:modified xsi:type="dcterms:W3CDTF">2017-12-17T08:34:53Z</dcterms:modified>
</cp:coreProperties>
</file>